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1"/>
  </p:sldMasterIdLst>
  <p:notesMasterIdLst>
    <p:notesMasterId r:id="rId36"/>
  </p:notesMasterIdLst>
  <p:sldIdLst>
    <p:sldId id="2438" r:id="rId2"/>
    <p:sldId id="2503" r:id="rId3"/>
    <p:sldId id="2502" r:id="rId4"/>
    <p:sldId id="2501" r:id="rId5"/>
    <p:sldId id="2494" r:id="rId6"/>
    <p:sldId id="2497" r:id="rId7"/>
    <p:sldId id="2495" r:id="rId8"/>
    <p:sldId id="2496" r:id="rId9"/>
    <p:sldId id="2249" r:id="rId10"/>
    <p:sldId id="2471" r:id="rId11"/>
    <p:sldId id="2487" r:id="rId12"/>
    <p:sldId id="2383" r:id="rId13"/>
    <p:sldId id="2460" r:id="rId14"/>
    <p:sldId id="2463" r:id="rId15"/>
    <p:sldId id="2464" r:id="rId16"/>
    <p:sldId id="2505" r:id="rId17"/>
    <p:sldId id="2465" r:id="rId18"/>
    <p:sldId id="2466" r:id="rId19"/>
    <p:sldId id="2467" r:id="rId20"/>
    <p:sldId id="2498" r:id="rId21"/>
    <p:sldId id="2468" r:id="rId22"/>
    <p:sldId id="2470" r:id="rId23"/>
    <p:sldId id="2485" r:id="rId24"/>
    <p:sldId id="2488" r:id="rId25"/>
    <p:sldId id="2486" r:id="rId26"/>
    <p:sldId id="2476" r:id="rId27"/>
    <p:sldId id="2477" r:id="rId28"/>
    <p:sldId id="2478" r:id="rId29"/>
    <p:sldId id="2479" r:id="rId30"/>
    <p:sldId id="2480" r:id="rId31"/>
    <p:sldId id="2481" r:id="rId32"/>
    <p:sldId id="2482" r:id="rId33"/>
    <p:sldId id="2492" r:id="rId34"/>
    <p:sldId id="2484" r:id="rId35"/>
  </p:sldIdLst>
  <p:sldSz cx="9144000" cy="6858000" type="screen4x3"/>
  <p:notesSz cx="6858000" cy="9144000"/>
  <p:custShowLst>
    <p:custShow name="3h" id="0">
      <p:sldLst/>
    </p:custShow>
  </p:custShowLst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FF"/>
    <a:srgbClr val="0000FF"/>
    <a:srgbClr val="5EAA38"/>
    <a:srgbClr val="0070C0"/>
    <a:srgbClr val="323232"/>
    <a:srgbClr val="383838"/>
    <a:srgbClr val="FFD9D9"/>
    <a:srgbClr val="7AB2E0"/>
    <a:srgbClr val="99C4E7"/>
    <a:srgbClr val="FF4F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69361" autoAdjust="0"/>
  </p:normalViewPr>
  <p:slideViewPr>
    <p:cSldViewPr>
      <p:cViewPr varScale="1">
        <p:scale>
          <a:sx n="47" d="100"/>
          <a:sy n="47" d="100"/>
        </p:scale>
        <p:origin x="210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832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91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33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</a:p>
        </p:txBody>
      </p:sp>
      <p:sp>
        <p:nvSpPr>
          <p:cNvPr id="1833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833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090D2C67-2823-426F-B7F4-5BD8E789299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092732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l-PL" altLang="pl-PL" smtClean="0">
                <a:latin typeface="Arial" panose="020B0604020202020204" pitchFamily="34" charset="0"/>
              </a:rPr>
              <a:t>Zmiany klimat to coś normalnego. Bywało ZNACZNIE zimniej. I ZNACZNIE cieplej.</a:t>
            </a:r>
          </a:p>
          <a:p>
            <a:r>
              <a:rPr lang="pl-PL" altLang="pl-PL" smtClean="0">
                <a:latin typeface="Arial" panose="020B0604020202020204" pitchFamily="34" charset="0"/>
              </a:rPr>
              <a:t>Ale ostatnio dzieje się coś „dziwnego”.</a:t>
            </a:r>
          </a:p>
          <a:p>
            <a:r>
              <a:rPr lang="pl-PL" altLang="pl-PL" smtClean="0">
                <a:latin typeface="Arial" panose="020B0604020202020204" pitchFamily="34" charset="0"/>
              </a:rPr>
              <a:t>Przyczyna – cykle orbitalne. Od 8000 lat średnia temperatura powierzchni Ziemi spadła o 0,8C. Odrobiliśmy ten spadek w ostatnim stuleciu.</a:t>
            </a:r>
          </a:p>
          <a:p>
            <a:r>
              <a:rPr lang="pl-PL" altLang="pl-PL" smtClean="0">
                <a:latin typeface="Arial" panose="020B0604020202020204" pitchFamily="34" charset="0"/>
              </a:rPr>
              <a:t>http://naukaoklimacie.pl/fakty-i-mity/mit-klimat-zmienial-sie-juz-wczesniej-dzis-jest-tak-samo-1?t=2</a:t>
            </a:r>
          </a:p>
        </p:txBody>
      </p:sp>
      <p:sp>
        <p:nvSpPr>
          <p:cNvPr id="83972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1639F68-E650-44D4-AC72-FE7CAF830820}" type="slidenum">
              <a:rPr lang="pl-PL" altLang="pl-PL" smtClean="0"/>
              <a:pPr>
                <a:spcBef>
                  <a:spcPct val="0"/>
                </a:spcBef>
              </a:pPr>
              <a:t>6</a:t>
            </a:fld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42350564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Tanner </a:t>
            </a:r>
            <a:r>
              <a:rPr lang="pl-PL" dirty="0" err="1" smtClean="0"/>
              <a:t>springs</a:t>
            </a:r>
            <a:r>
              <a:rPr lang="pl-PL" smtClean="0"/>
              <a:t> park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0D2C67-2823-426F-B7F4-5BD8E7892993}" type="slidenum">
              <a:rPr lang="pl-PL" smtClean="0"/>
              <a:pPr>
                <a:defRPr/>
              </a:pPr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35976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 smtClean="0"/>
              <a:t>Inf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0D2C67-2823-426F-B7F4-5BD8E7892993}" type="slidenum">
              <a:rPr lang="pl-PL" smtClean="0"/>
              <a:pPr>
                <a:defRPr/>
              </a:pPr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01861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0D2C67-2823-426F-B7F4-5BD8E7892993}" type="slidenum">
              <a:rPr lang="pl-PL" smtClean="0"/>
              <a:pPr>
                <a:defRPr/>
              </a:pPr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362439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Tanner </a:t>
            </a:r>
            <a:r>
              <a:rPr lang="pl-PL" dirty="0" err="1" smtClean="0"/>
              <a:t>springs</a:t>
            </a:r>
            <a:r>
              <a:rPr lang="pl-PL" smtClean="0"/>
              <a:t> park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0D2C67-2823-426F-B7F4-5BD8E7892993}" type="slidenum">
              <a:rPr lang="pl-PL" smtClean="0"/>
              <a:pPr>
                <a:defRPr/>
              </a:pPr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498095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 dirty="0" smtClean="0">
              <a:latin typeface="Arial" panose="020B0604020202020204" pitchFamily="34" charset="0"/>
            </a:endParaRPr>
          </a:p>
        </p:txBody>
      </p:sp>
      <p:sp>
        <p:nvSpPr>
          <p:cNvPr id="100356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984D0B9-0A63-4381-8FA4-12A0EBD22952}" type="slidenum">
              <a:rPr lang="pl-PL" altLang="pl-PL"/>
              <a:pPr eaLnBrk="1" hangingPunct="1"/>
              <a:t>25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1050750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7155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l-PL" altLang="pl-PL" dirty="0" smtClean="0">
                <a:latin typeface="Arial" panose="020B0604020202020204" pitchFamily="34" charset="0"/>
              </a:rPr>
              <a:t>Szkoła w Markach 4kWh ciepło; 15kWh+cwu</a:t>
            </a:r>
          </a:p>
        </p:txBody>
      </p:sp>
      <p:sp>
        <p:nvSpPr>
          <p:cNvPr id="177156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B2C00B7-5160-428C-8A71-D1BF785089FE}" type="slidenum">
              <a:rPr lang="pl-PL" altLang="pl-PL"/>
              <a:pPr>
                <a:spcBef>
                  <a:spcPct val="0"/>
                </a:spcBef>
              </a:pPr>
              <a:t>28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2135935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l-PL" altLang="pl-PL" smtClean="0">
                <a:latin typeface="Arial" panose="020B0604020202020204" pitchFamily="34" charset="0"/>
              </a:rPr>
              <a:t>Chcemy zmierzać z naszym systemem transportowym w stronę Kopenhagi czy Moskwy?</a:t>
            </a:r>
          </a:p>
          <a:p>
            <a:endParaRPr lang="pl-PL" altLang="pl-PL" smtClean="0">
              <a:latin typeface="Arial" panose="020B0604020202020204" pitchFamily="34" charset="0"/>
            </a:endParaRPr>
          </a:p>
          <a:p>
            <a:r>
              <a:rPr lang="pl-PL" altLang="pl-PL" smtClean="0">
                <a:latin typeface="Arial" panose="020B0604020202020204" pitchFamily="34" charset="0"/>
              </a:rPr>
              <a:t>Dla czystego i nowoczesnego miasta to nie brak pieniędzy jest przeszkodą, lecz brak wiedzy i wyobraźni.</a:t>
            </a:r>
          </a:p>
          <a:p>
            <a:endParaRPr lang="pl-PL" altLang="pl-PL" b="1" smtClean="0">
              <a:latin typeface="Arial" panose="020B0604020202020204" pitchFamily="34" charset="0"/>
            </a:endParaRPr>
          </a:p>
          <a:p>
            <a:r>
              <a:rPr lang="pl-PL" altLang="pl-PL" b="1" smtClean="0">
                <a:latin typeface="Arial" panose="020B0604020202020204" pitchFamily="34" charset="0"/>
              </a:rPr>
              <a:t>Skrótowy zestaw wymagań:</a:t>
            </a:r>
          </a:p>
          <a:p>
            <a:r>
              <a:rPr lang="pl-PL" altLang="pl-PL" smtClean="0">
                <a:latin typeface="Arial" panose="020B0604020202020204" pitchFamily="34" charset="0"/>
              </a:rPr>
              <a:t>1. Transport osób na bliższe odległości powinien odbywać się pieszo i rowerami. Miasto powinno być przyjazne pieszym i bezpieczne dla rowerzystów.</a:t>
            </a:r>
          </a:p>
          <a:p>
            <a:r>
              <a:rPr lang="pl-PL" altLang="pl-PL" smtClean="0">
                <a:latin typeface="Arial" panose="020B0604020202020204" pitchFamily="34" charset="0"/>
              </a:rPr>
              <a:t>2. Transport osób na zwykłe odległości  międzydzielnicowe lub między miastami w aglomeracji powinien zostać oparty o pojazdy szynowe oraz elektryczne pojazdy drogowe - trolejbusy i autobusy elektryczne.</a:t>
            </a:r>
          </a:p>
          <a:p>
            <a:r>
              <a:rPr lang="pl-PL" altLang="pl-PL" smtClean="0">
                <a:latin typeface="Arial" panose="020B0604020202020204" pitchFamily="34" charset="0"/>
              </a:rPr>
              <a:t>3. Tenże publiczny transport międzydzielnicowy skoro ma przewozić ludzi z prędkościami podobnymi jak samochody, jednocześnie zatrzymując się na przystankach, itd., oczywiście musi korzystać z wydzielonych pasów i wszelkich możliwości przyspieszania wejścia/wyjścia pasażerów, upłynniania ruchu, itp.</a:t>
            </a:r>
          </a:p>
        </p:txBody>
      </p:sp>
      <p:sp>
        <p:nvSpPr>
          <p:cNvPr id="15364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616D007-E8AA-4B16-8292-D663C06AF7C9}" type="slidenum">
              <a:rPr lang="pl-PL" altLang="pl-PL" smtClean="0"/>
              <a:pPr>
                <a:spcBef>
                  <a:spcPct val="0"/>
                </a:spcBef>
              </a:pPr>
              <a:t>31</a:t>
            </a:fld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21615580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4387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 smtClean="0">
              <a:latin typeface="Arial" panose="020B0604020202020204" pitchFamily="34" charset="0"/>
            </a:endParaRPr>
          </a:p>
        </p:txBody>
      </p:sp>
      <p:sp>
        <p:nvSpPr>
          <p:cNvPr id="144388" name="Symbol zastępczy numeru slajd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03935550-6FFE-4013-9E5F-C36C91CE6A92}" type="slidenum">
              <a:rPr lang="pl-PL" altLang="pl-PL" sz="1200"/>
              <a:pPr algn="r" eaLnBrk="1" hangingPunct="1"/>
              <a:t>34</a:t>
            </a:fld>
            <a:endParaRPr lang="pl-PL" altLang="pl-PL" sz="1200"/>
          </a:p>
        </p:txBody>
      </p:sp>
    </p:spTree>
    <p:extLst>
      <p:ext uri="{BB962C8B-B14F-4D97-AF65-F5344CB8AC3E}">
        <p14:creationId xmlns:p14="http://schemas.microsoft.com/office/powerpoint/2010/main" val="7531015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pl-PL" smtClean="0"/>
              <a:t>Dotychczasowa trajektoria emisji CO2 (zużycia paliw kopalnych)</a:t>
            </a:r>
          </a:p>
          <a:p>
            <a:r>
              <a:rPr lang="pl-PL" smtClean="0"/>
              <a:t>Projekcja w przyszłość. Czerwona czy niebieska linia?</a:t>
            </a:r>
          </a:p>
          <a:p>
            <a:r>
              <a:rPr lang="pl-PL" smtClean="0"/>
              <a:t>http://link.springer.com/article/10.1007/s10584-011-0156-z</a:t>
            </a:r>
          </a:p>
        </p:txBody>
      </p:sp>
      <p:sp>
        <p:nvSpPr>
          <p:cNvPr id="69636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0FDF01-6FD1-4B4C-A473-CEBAF8106C6B}" type="slidenum">
              <a:rPr lang="pl-PL" smtClean="0"/>
              <a:pPr/>
              <a:t>7</a:t>
            </a:fld>
            <a:endParaRPr lang="pl-PL" smtClean="0"/>
          </a:p>
        </p:txBody>
      </p:sp>
    </p:spTree>
    <p:extLst>
      <p:ext uri="{BB962C8B-B14F-4D97-AF65-F5344CB8AC3E}">
        <p14:creationId xmlns:p14="http://schemas.microsoft.com/office/powerpoint/2010/main" val="35757159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pl-PL" smtClean="0"/>
              <a:t>31 XII 2100 wzrost temperatury się nie kończy…</a:t>
            </a:r>
          </a:p>
          <a:p>
            <a:r>
              <a:rPr lang="pl-PL" smtClean="0"/>
              <a:t>http://link.springer.com/article/10.1007/s10584-011-0156-z</a:t>
            </a:r>
          </a:p>
          <a:p>
            <a:endParaRPr lang="pl-PL" smtClean="0"/>
          </a:p>
        </p:txBody>
      </p:sp>
      <p:sp>
        <p:nvSpPr>
          <p:cNvPr id="70660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F3AE4E-9989-4246-BDEE-D278AD696368}" type="slidenum">
              <a:rPr lang="pl-PL" smtClean="0"/>
              <a:pPr/>
              <a:t>8</a:t>
            </a:fld>
            <a:endParaRPr lang="pl-PL" smtClean="0"/>
          </a:p>
        </p:txBody>
      </p:sp>
    </p:spTree>
    <p:extLst>
      <p:ext uri="{BB962C8B-B14F-4D97-AF65-F5344CB8AC3E}">
        <p14:creationId xmlns:p14="http://schemas.microsoft.com/office/powerpoint/2010/main" val="2024138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l-PL" altLang="pl-PL" smtClean="0">
                <a:latin typeface="Arial" panose="020B0604020202020204" pitchFamily="34" charset="0"/>
              </a:rPr>
              <a:t>Czerwony scenariusz (spalamy wszystko co się da), nałożony na przeszłe zmiany klimatu.</a:t>
            </a:r>
          </a:p>
          <a:p>
            <a:r>
              <a:rPr lang="pl-PL" altLang="pl-PL" smtClean="0">
                <a:latin typeface="Arial" panose="020B0604020202020204" pitchFamily="34" charset="0"/>
              </a:rPr>
              <a:t>Koniec Holocenu </a:t>
            </a:r>
          </a:p>
          <a:p>
            <a:r>
              <a:rPr lang="pl-PL" altLang="pl-PL" smtClean="0">
                <a:latin typeface="Arial" panose="020B0604020202020204" pitchFamily="34" charset="0"/>
              </a:rPr>
              <a:t>http://naukaoklimacie.pl/aktualnosci/koniec-holocenu-10</a:t>
            </a:r>
          </a:p>
          <a:p>
            <a:r>
              <a:rPr lang="pl-PL" altLang="pl-PL" smtClean="0">
                <a:latin typeface="Arial" panose="020B0604020202020204" pitchFamily="34" charset="0"/>
              </a:rPr>
              <a:t>http://naukaoklimacie.pl/fakty-i-mity/mit-globalne-ocieplenie-nawet-jesli-bedzie-wcale-nie-bedzie-takie-zle-4</a:t>
            </a:r>
          </a:p>
        </p:txBody>
      </p:sp>
      <p:sp>
        <p:nvSpPr>
          <p:cNvPr id="59396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2E71A91-C147-4914-8F91-F901D2A0B7DA}" type="slidenum">
              <a:rPr lang="pl-PL" altLang="pl-PL"/>
              <a:pPr>
                <a:spcBef>
                  <a:spcPct val="0"/>
                </a:spcBef>
              </a:pPr>
              <a:t>9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1946497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63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pl-PL" smtClean="0">
                <a:latin typeface="Arial" pitchFamily="34" charset="0"/>
              </a:rPr>
              <a:t>T</a:t>
            </a:r>
            <a:r>
              <a:rPr lang="en-US" smtClean="0">
                <a:latin typeface="Arial" pitchFamily="34" charset="0"/>
              </a:rPr>
              <a:t>he wet-bulb never exceeds 31°C. Any exceedence of 35°C for extended periods should induce hyperthermia in humans and other mammals, as dissipation of metabolic heat becomes impossible. While this never happens now, it would begin to occur with global-mean warming of about 7°C, calling the habitability of some regions into question. With 11–12 °C warming, such regions would spread to encompass the majority of the human population as currently distributed. Eventual warmings of 12 °C are possible from fossil fuel burning.</a:t>
            </a:r>
            <a:endParaRPr lang="pl-PL" smtClean="0">
              <a:latin typeface="Arial" pitchFamily="34" charset="0"/>
            </a:endParaRPr>
          </a:p>
          <a:p>
            <a:r>
              <a:rPr lang="pl-PL" smtClean="0">
                <a:latin typeface="Arial" pitchFamily="34" charset="0"/>
              </a:rPr>
              <a:t>Sherwood i Huber http://www.pnas.org/content/107/21/9552.full</a:t>
            </a:r>
          </a:p>
          <a:p>
            <a:endParaRPr lang="pl-PL" smtClean="0">
              <a:latin typeface="Arial" pitchFamily="34" charset="0"/>
            </a:endParaRPr>
          </a:p>
        </p:txBody>
      </p:sp>
      <p:sp>
        <p:nvSpPr>
          <p:cNvPr id="143364" name="Symbol zastępczy numeru slajd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8180286-47A9-4706-B042-B083DB9422B7}" type="slidenum">
              <a:rPr lang="pl-PL" sz="1200"/>
              <a:pPr algn="r"/>
              <a:t>10</a:t>
            </a:fld>
            <a:endParaRPr lang="pl-PL" sz="1200"/>
          </a:p>
        </p:txBody>
      </p:sp>
    </p:spTree>
    <p:extLst>
      <p:ext uri="{BB962C8B-B14F-4D97-AF65-F5344CB8AC3E}">
        <p14:creationId xmlns:p14="http://schemas.microsoft.com/office/powerpoint/2010/main" val="4901628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l-PL" altLang="pl-PL" smtClean="0">
                <a:latin typeface="Arial" panose="020B0604020202020204" pitchFamily="34" charset="0"/>
              </a:rPr>
              <a:t>Syria „Years of living dangerously” 17:20 (4 min)</a:t>
            </a:r>
          </a:p>
        </p:txBody>
      </p:sp>
      <p:sp>
        <p:nvSpPr>
          <p:cNvPr id="63492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A3171D3-4BB5-4D31-817E-6BCDF765C030}" type="slidenum">
              <a:rPr lang="pl-PL" altLang="pl-PL"/>
              <a:pPr>
                <a:spcBef>
                  <a:spcPct val="0"/>
                </a:spcBef>
              </a:pPr>
              <a:t>11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8917578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0D2C67-2823-426F-B7F4-5BD8E7892993}" type="slidenum">
              <a:rPr lang="pl-PL" smtClean="0"/>
              <a:pPr>
                <a:defRPr/>
              </a:pPr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499158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Powódź lipiec 2016.</a:t>
            </a:r>
          </a:p>
          <a:p>
            <a:endParaRPr lang="pl-PL" dirty="0" smtClean="0"/>
          </a:p>
          <a:p>
            <a:r>
              <a:rPr lang="pl-PL" dirty="0" smtClean="0"/>
              <a:t>Więcej opadów nawalnych, </a:t>
            </a:r>
            <a:r>
              <a:rPr lang="pl-PL" dirty="0" err="1" smtClean="0"/>
              <a:t>betonizacja</a:t>
            </a:r>
            <a:r>
              <a:rPr lang="pl-PL" dirty="0" smtClean="0"/>
              <a:t>,</a:t>
            </a:r>
            <a:r>
              <a:rPr lang="pl-PL" baseline="0" dirty="0" smtClean="0"/>
              <a:t> </a:t>
            </a:r>
          </a:p>
          <a:p>
            <a:r>
              <a:rPr lang="pl-PL" baseline="0" dirty="0" smtClean="0"/>
              <a:t>Nie wystarczą </a:t>
            </a:r>
            <a:r>
              <a:rPr lang="pl-PL" baseline="0" smtClean="0"/>
              <a:t>zbiorniki retencyjne</a:t>
            </a:r>
          </a:p>
          <a:p>
            <a:r>
              <a:rPr lang="pl-PL" baseline="0" dirty="0" smtClean="0"/>
              <a:t>tereny zielone – nie tylko miejskie, ale też przedsiębiorstwa, komunalne itp..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0D2C67-2823-426F-B7F4-5BD8E7892993}" type="slidenum">
              <a:rPr lang="pl-PL" smtClean="0"/>
              <a:pPr>
                <a:defRPr/>
              </a:pPr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96603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Tanner </a:t>
            </a:r>
            <a:r>
              <a:rPr lang="pl-PL" dirty="0" err="1" smtClean="0"/>
              <a:t>springs</a:t>
            </a:r>
            <a:r>
              <a:rPr lang="pl-PL" dirty="0" smtClean="0"/>
              <a:t> park, Portland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0D2C67-2823-426F-B7F4-5BD8E7892993}" type="slidenum">
              <a:rPr lang="pl-PL" smtClean="0"/>
              <a:pPr>
                <a:defRPr/>
              </a:pPr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30636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77050" y="47625"/>
            <a:ext cx="2087563" cy="64770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11188" y="47625"/>
            <a:ext cx="6113462" cy="647700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ytuł, tekst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1188" y="47625"/>
            <a:ext cx="8335962" cy="5048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976313" y="1600200"/>
            <a:ext cx="3917950" cy="4924425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046663" y="1600200"/>
            <a:ext cx="3917950" cy="4924425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ytuł, tekst i 2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1188" y="47625"/>
            <a:ext cx="8335962" cy="5048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976313" y="1600200"/>
            <a:ext cx="3917950" cy="4924425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5046663" y="1600200"/>
            <a:ext cx="3917950" cy="238601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5046663" y="4138613"/>
            <a:ext cx="3917950" cy="238601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ytuł i diagram lub schemat organizacyj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1188" y="47625"/>
            <a:ext cx="8335962" cy="5048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iektu SmartArt 2"/>
          <p:cNvSpPr>
            <a:spLocks noGrp="1"/>
          </p:cNvSpPr>
          <p:nvPr>
            <p:ph type="dgm" idx="1"/>
          </p:nvPr>
        </p:nvSpPr>
        <p:spPr>
          <a:xfrm>
            <a:off x="976313" y="1600200"/>
            <a:ext cx="7988300" cy="4924425"/>
          </a:xfrm>
        </p:spPr>
        <p:txBody>
          <a:bodyPr/>
          <a:lstStyle/>
          <a:p>
            <a:pPr lvl="0"/>
            <a:endParaRPr lang="pl-PL" noProof="0" smtClean="0"/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976313" y="1600200"/>
            <a:ext cx="3917950" cy="4924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046663" y="1600200"/>
            <a:ext cx="3917950" cy="4924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47625"/>
            <a:ext cx="8335962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 wzorca tytułu</a:t>
            </a:r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6313" y="1600200"/>
            <a:ext cx="7988300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99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99FF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99FF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99FF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99FF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rgbClr val="0099FF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rgbClr val="0099FF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rgbClr val="0099FF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rgbClr val="0099FF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l"/>
        <a:defRPr sz="2800">
          <a:solidFill>
            <a:srgbClr val="FFFF99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400">
          <a:solidFill>
            <a:srgbClr val="FFFF99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l"/>
        <a:defRPr sz="2000">
          <a:solidFill>
            <a:srgbClr val="FFFF9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rgbClr val="FFFF99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0797"/>
            <a:ext cx="9144000" cy="305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47015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Obraz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350" y="0"/>
            <a:ext cx="6518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rostokąt 3"/>
          <p:cNvSpPr/>
          <p:nvPr/>
        </p:nvSpPr>
        <p:spPr>
          <a:xfrm>
            <a:off x="1487488" y="2397125"/>
            <a:ext cx="5400675" cy="215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6" name="Prostokąt 5"/>
          <p:cNvSpPr/>
          <p:nvPr/>
        </p:nvSpPr>
        <p:spPr>
          <a:xfrm>
            <a:off x="1487488" y="4603750"/>
            <a:ext cx="5400675" cy="2160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6669219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6672"/>
            <a:ext cx="9144000" cy="588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9173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144016" y="476672"/>
            <a:ext cx="889248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3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Porozumienie Paryskie, uzgodniony </a:t>
            </a:r>
            <a:r>
              <a:rPr lang="pl-PL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cel:</a:t>
            </a:r>
          </a:p>
          <a:p>
            <a:pPr>
              <a:defRPr/>
            </a:pPr>
            <a:endParaRPr lang="pl-PL" sz="2000" dirty="0">
              <a:solidFill>
                <a:srgbClr val="FFFF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defRPr/>
            </a:pPr>
            <a:r>
              <a:rPr lang="pl-PL" sz="2800" i="1" dirty="0" smtClean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Utrzymanie </a:t>
            </a:r>
            <a:r>
              <a:rPr lang="pl-PL" sz="2800" i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wzrostu średniej globalnej </a:t>
            </a:r>
            <a:r>
              <a:rPr lang="pl-PL" sz="2800" i="1" dirty="0" smtClean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temperatury</a:t>
            </a:r>
            <a:br>
              <a:rPr lang="pl-PL" sz="2800" i="1" dirty="0" smtClean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800" i="1" dirty="0" smtClean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 </a:t>
            </a:r>
            <a:r>
              <a:rPr lang="pl-PL" sz="2800" i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poziomie znacznie poniżej 2°C </a:t>
            </a:r>
            <a:r>
              <a:rPr lang="pl-PL" sz="2800" i="1" dirty="0" smtClean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względem poziomu przedprzemysłowego i </a:t>
            </a:r>
            <a:r>
              <a:rPr lang="pl-PL" sz="2800" i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kontynuowanie wysiłków </a:t>
            </a:r>
            <a:r>
              <a:rPr lang="pl-PL" sz="2800" i="1" dirty="0" smtClean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pl-PL" sz="2800" i="1" dirty="0" smtClean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800" i="1" dirty="0" smtClean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 </a:t>
            </a:r>
            <a:r>
              <a:rPr lang="pl-PL" sz="2800" i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rzecz ograniczenia wzrostu </a:t>
            </a:r>
            <a:r>
              <a:rPr lang="pl-PL" sz="2800" i="1" dirty="0" smtClean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temperatury </a:t>
            </a:r>
            <a:r>
              <a:rPr lang="pl-PL" sz="2800" i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1,5°C</a:t>
            </a:r>
            <a:r>
              <a:rPr lang="pl-PL" sz="2800" i="1" dirty="0" smtClean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pl-PL" sz="2800" i="1" dirty="0">
              <a:solidFill>
                <a:srgbClr val="FFFF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40956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79512" y="1124744"/>
            <a:ext cx="8820472" cy="36352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33141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7546"/>
            <a:ext cx="9144000" cy="536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51652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3310"/>
            <a:ext cx="9144000" cy="5411379"/>
          </a:xfrm>
          <a:prstGeom prst="rect">
            <a:avLst/>
          </a:prstGeom>
        </p:spPr>
      </p:pic>
      <p:sp>
        <p:nvSpPr>
          <p:cNvPr id="3" name="Prostokąt 23"/>
          <p:cNvSpPr>
            <a:spLocks noChangeArrowheads="1"/>
          </p:cNvSpPr>
          <p:nvPr/>
        </p:nvSpPr>
        <p:spPr bwMode="auto">
          <a:xfrm>
            <a:off x="7020272" y="1052736"/>
            <a:ext cx="178125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rgbClr val="FFFF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rgbClr val="FFFF99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rgbClr val="FFFF99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l"/>
              <a:defRPr sz="2000">
                <a:solidFill>
                  <a:srgbClr val="FFFF99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rgbClr val="FFFF99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rgbClr val="FFFF99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rgbClr val="FFFF99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rgbClr val="FFFF99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rgbClr val="FFFF99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5400" b="1" dirty="0" smtClean="0">
                <a:solidFill>
                  <a:srgbClr val="FF5050"/>
                </a:solidFill>
              </a:rPr>
              <a:t>+4 m</a:t>
            </a:r>
            <a:endParaRPr lang="pl-PL" altLang="pl-PL" sz="5400" b="1" dirty="0">
              <a:solidFill>
                <a:srgbClr val="FF5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65443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0525"/>
            <a:ext cx="9144000" cy="607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493556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3179"/>
            <a:ext cx="9144000" cy="5331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41686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76901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1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442439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44884"/>
            <a:ext cx="4932039" cy="3944356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2638" y="1837032"/>
            <a:ext cx="3995936" cy="3628639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1259632" y="601524"/>
            <a:ext cx="69862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 smtClean="0"/>
              <a:t>Liczba dni upalnych z temp. max. ≥ 30</a:t>
            </a:r>
            <a:r>
              <a:rPr lang="pl-PL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°C</a:t>
            </a:r>
            <a:endParaRPr lang="pl-PL" sz="2800" b="1" dirty="0"/>
          </a:p>
        </p:txBody>
      </p:sp>
      <p:sp>
        <p:nvSpPr>
          <p:cNvPr id="6" name="pole tekstowe 5"/>
          <p:cNvSpPr txBox="1"/>
          <p:nvPr/>
        </p:nvSpPr>
        <p:spPr>
          <a:xfrm>
            <a:off x="1936900" y="1633959"/>
            <a:ext cx="1410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/>
              <a:t>1951-1990</a:t>
            </a:r>
            <a:endParaRPr lang="pl-PL" sz="200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7150606" y="1636977"/>
            <a:ext cx="1410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/>
              <a:t>2009-2018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10475544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9" y="34289"/>
            <a:ext cx="9132531" cy="675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82687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1545"/>
            <a:ext cx="9144000" cy="581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30014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1556792"/>
            <a:ext cx="4427984" cy="2950144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56792"/>
            <a:ext cx="4422294" cy="294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0674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11302"/>
            <a:ext cx="4187957" cy="3140968"/>
          </a:xfrm>
          <a:prstGeom prst="rect">
            <a:avLst/>
          </a:prstGeom>
        </p:spPr>
      </p:pic>
      <p:pic>
        <p:nvPicPr>
          <p:cNvPr id="3" name="Obraz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268" y="3719458"/>
            <a:ext cx="4176464" cy="313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4830" y="0"/>
            <a:ext cx="4788651" cy="3356992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4211960" y="2804735"/>
            <a:ext cx="7489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7200" b="1" dirty="0" smtClean="0">
                <a:solidFill>
                  <a:srgbClr val="FF0000"/>
                </a:solidFill>
              </a:rPr>
              <a:t>?</a:t>
            </a:r>
            <a:endParaRPr lang="pl-PL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20522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406"/>
            <a:ext cx="6049732" cy="6741368"/>
          </a:xfrm>
          <a:prstGeom prst="rect">
            <a:avLst/>
          </a:prstGeom>
        </p:spPr>
      </p:pic>
      <p:sp>
        <p:nvSpPr>
          <p:cNvPr id="38917" name="Rectangle 3"/>
          <p:cNvSpPr>
            <a:spLocks noChangeArrowheads="1"/>
          </p:cNvSpPr>
          <p:nvPr/>
        </p:nvSpPr>
        <p:spPr bwMode="auto">
          <a:xfrm>
            <a:off x="3938650" y="6551551"/>
            <a:ext cx="1439862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rgbClr val="FFFF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rgbClr val="FFFF99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rgbClr val="FFFF99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l"/>
              <a:defRPr sz="2000">
                <a:solidFill>
                  <a:srgbClr val="FFFF99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rgbClr val="FFFF99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rgbClr val="FFFF99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rgbClr val="FFFF99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rgbClr val="FFFF99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rgbClr val="FFFF99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 typeface="Wingdings" panose="05000000000000000000" pitchFamily="2" charset="2"/>
              <a:buNone/>
            </a:pPr>
            <a:r>
              <a:rPr lang="pl-PL" altLang="pl-PL" sz="1400" b="1" dirty="0">
                <a:solidFill>
                  <a:schemeClr val="tx1"/>
                </a:solidFill>
              </a:rPr>
              <a:t>2050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465622"/>
            <a:ext cx="2781533" cy="2059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3" y="176468"/>
            <a:ext cx="2786728" cy="2090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327467"/>
            <a:ext cx="2781533" cy="2086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933501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50" y="9525"/>
            <a:ext cx="8267700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50568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5046" y="-5912"/>
            <a:ext cx="6943254" cy="4656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506" y="4427123"/>
            <a:ext cx="2634438" cy="18816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0027" y="4427123"/>
            <a:ext cx="2644301" cy="18816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94369" flipH="1">
            <a:off x="4965636" y="-655034"/>
            <a:ext cx="1389635" cy="119509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4455425" y="8231"/>
            <a:ext cx="349188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2898" tIns="91449" rIns="182898" bIns="91449"/>
          <a:lstStyle/>
          <a:p>
            <a:pPr marL="685800" indent="-685800" algn="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pl-PL" sz="2400" b="1" dirty="0" smtClean="0">
                <a:solidFill>
                  <a:srgbClr val="FF0000"/>
                </a:solidFill>
                <a:cs typeface="Arial" charset="0"/>
              </a:rPr>
              <a:t>400 </a:t>
            </a:r>
            <a:r>
              <a:rPr lang="pl-PL" sz="2400" b="1" dirty="0">
                <a:solidFill>
                  <a:srgbClr val="FF0000"/>
                </a:solidFill>
                <a:cs typeface="Arial" charset="0"/>
              </a:rPr>
              <a:t>kWh/m</a:t>
            </a:r>
            <a:r>
              <a:rPr lang="pl-PL" sz="2400" b="1" baseline="30000" dirty="0">
                <a:solidFill>
                  <a:srgbClr val="FF0000"/>
                </a:solidFill>
                <a:cs typeface="Arial" charset="0"/>
              </a:rPr>
              <a:t>2</a:t>
            </a:r>
            <a:r>
              <a:rPr lang="pl-PL" sz="2400" b="1" dirty="0">
                <a:solidFill>
                  <a:srgbClr val="FF0000"/>
                </a:solidFill>
                <a:cs typeface="Arial" charset="0"/>
              </a:rPr>
              <a:t>/rok</a:t>
            </a:r>
            <a:endParaRPr lang="pl-PL" sz="2400" b="1" dirty="0">
              <a:solidFill>
                <a:schemeClr val="bg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89957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9338" y="1844685"/>
            <a:ext cx="4284662" cy="3213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52236"/>
            <a:ext cx="4779963" cy="3205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2257425" y="5080000"/>
            <a:ext cx="266541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2898" tIns="91449" rIns="182898" bIns="91449"/>
          <a:lstStyle/>
          <a:p>
            <a:pPr marL="685800" indent="-685800" algn="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pl-PL" sz="2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400 </a:t>
            </a:r>
            <a:r>
              <a:rPr lang="pl-PL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kWh/m</a:t>
            </a:r>
            <a:r>
              <a:rPr lang="pl-PL" sz="24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pl-PL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/rok</a:t>
            </a:r>
            <a:endParaRPr lang="pl-PL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6419850" y="5067300"/>
            <a:ext cx="266382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2898" tIns="91449" rIns="182898" bIns="91449"/>
          <a:lstStyle/>
          <a:p>
            <a:pPr marL="685800" indent="-685800" algn="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pl-PL" sz="2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</a:t>
            </a:r>
            <a:r>
              <a:rPr lang="pl-PL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kWh/m</a:t>
            </a:r>
            <a:r>
              <a:rPr lang="pl-PL" sz="24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pl-PL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/rok</a:t>
            </a:r>
            <a:endParaRPr lang="pl-PL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758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1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-180528" y="6479433"/>
            <a:ext cx="2411760" cy="369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2898" tIns="91449" rIns="182898" bIns="91449"/>
          <a:lstStyle/>
          <a:p>
            <a:pPr marL="685800" indent="-685800" algn="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pl-PL" sz="2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</a:t>
            </a:r>
            <a:r>
              <a:rPr lang="pl-PL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kWh/m</a:t>
            </a:r>
            <a:r>
              <a:rPr lang="pl-PL" sz="24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pl-PL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/rok</a:t>
            </a:r>
            <a:endParaRPr lang="pl-PL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05050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096" y="3356993"/>
            <a:ext cx="8586904" cy="350100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020"/>
            <a:ext cx="8567073" cy="3186492"/>
          </a:xfrm>
          <a:prstGeom prst="rect">
            <a:avLst/>
          </a:prstGeom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-252536" y="-26248"/>
            <a:ext cx="266541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2898" tIns="91449" rIns="182898" bIns="91449"/>
          <a:lstStyle/>
          <a:p>
            <a:pPr marL="685800" indent="-685800" algn="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pl-PL" sz="2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500 </a:t>
            </a:r>
            <a:r>
              <a:rPr lang="pl-PL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kWh/m</a:t>
            </a:r>
            <a:r>
              <a:rPr lang="pl-PL" sz="24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pl-PL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/rok</a:t>
            </a:r>
            <a:endParaRPr lang="pl-PL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323528" y="3314741"/>
            <a:ext cx="266541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2898" tIns="91449" rIns="182898" bIns="91449"/>
          <a:lstStyle/>
          <a:p>
            <a:pPr marL="685800" indent="-685800" algn="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pl-PL" sz="2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 </a:t>
            </a:r>
            <a:r>
              <a:rPr lang="pl-PL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kWh/m</a:t>
            </a:r>
            <a:r>
              <a:rPr lang="pl-PL" sz="24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pl-PL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/rok</a:t>
            </a:r>
            <a:endParaRPr lang="pl-PL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8441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116632"/>
            <a:ext cx="9144000" cy="63407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831985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188" y="3355157"/>
            <a:ext cx="3241675" cy="223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5157"/>
            <a:ext cx="2987675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988" y="404813"/>
            <a:ext cx="3019425" cy="226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3022600" cy="226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Rectangle 5"/>
          <p:cNvSpPr>
            <a:spLocks noChangeArrowheads="1"/>
          </p:cNvSpPr>
          <p:nvPr/>
        </p:nvSpPr>
        <p:spPr bwMode="auto">
          <a:xfrm>
            <a:off x="106363" y="-9525"/>
            <a:ext cx="2881312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98" tIns="91449" rIns="182898" bIns="91449"/>
          <a:lstStyle>
            <a:lvl1pPr marL="685800" indent="-6858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rgbClr val="FFFF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rgbClr val="FFFF99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rgbClr val="FFFF99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l"/>
              <a:defRPr sz="2000">
                <a:solidFill>
                  <a:srgbClr val="FFFF99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rgbClr val="FFFF99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rgbClr val="FFFF99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rgbClr val="FFFF99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rgbClr val="FFFF99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rgbClr val="FFFF99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pl-PL" altLang="pl-PL" sz="2400" b="1" dirty="0">
                <a:solidFill>
                  <a:srgbClr val="FF0000"/>
                </a:solidFill>
                <a:cs typeface="Arial" panose="020B0604020202020204" pitchFamily="34" charset="0"/>
              </a:rPr>
              <a:t>70 kWh/100 km</a:t>
            </a:r>
            <a:endParaRPr lang="pl-PL" altLang="pl-PL" sz="24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6084888" y="-26988"/>
            <a:ext cx="3024187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98" tIns="91449" rIns="182898" bIns="91449"/>
          <a:lstStyle>
            <a:lvl1pPr marL="685800" indent="-6858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rgbClr val="FFFF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rgbClr val="FFFF99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rgbClr val="FFFF99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l"/>
              <a:defRPr sz="2000">
                <a:solidFill>
                  <a:srgbClr val="FFFF99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rgbClr val="FFFF99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rgbClr val="FFFF99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rgbClr val="FFFF99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rgbClr val="FFFF99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rgbClr val="FFFF99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pl-PL" altLang="pl-PL" sz="2400" b="1">
                <a:solidFill>
                  <a:srgbClr val="FF0000"/>
                </a:solidFill>
                <a:cs typeface="Arial" panose="020B0604020202020204" pitchFamily="34" charset="0"/>
              </a:rPr>
              <a:t>2-10 kWh/100 pkm</a:t>
            </a:r>
            <a:endParaRPr lang="pl-PL" altLang="pl-PL" sz="2400" b="1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106363" y="2924944"/>
            <a:ext cx="28098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98" tIns="91449" rIns="182898" bIns="91449"/>
          <a:lstStyle>
            <a:lvl1pPr marL="685800" indent="-6858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rgbClr val="FFFF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rgbClr val="FFFF99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rgbClr val="FFFF99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l"/>
              <a:defRPr sz="2000">
                <a:solidFill>
                  <a:srgbClr val="FFFF99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rgbClr val="FFFF99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rgbClr val="FFFF99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rgbClr val="FFFF99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rgbClr val="FFFF99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rgbClr val="FFFF99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pl-PL" altLang="pl-PL" sz="2400" b="1" dirty="0">
                <a:solidFill>
                  <a:srgbClr val="FF0000"/>
                </a:solidFill>
                <a:cs typeface="Arial" panose="020B0604020202020204" pitchFamily="34" charset="0"/>
              </a:rPr>
              <a:t>6 kWh/100 </a:t>
            </a:r>
            <a:r>
              <a:rPr lang="pl-PL" altLang="pl-PL" sz="2400" b="1" dirty="0" err="1">
                <a:solidFill>
                  <a:srgbClr val="FF0000"/>
                </a:solidFill>
                <a:cs typeface="Arial" panose="020B0604020202020204" pitchFamily="34" charset="0"/>
              </a:rPr>
              <a:t>pkm</a:t>
            </a:r>
            <a:endParaRPr lang="pl-PL" altLang="pl-PL" sz="24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3059113" y="2924944"/>
            <a:ext cx="3241675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98" tIns="91449" rIns="182898" bIns="91449"/>
          <a:lstStyle>
            <a:lvl1pPr marL="685800" indent="-6858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rgbClr val="FFFF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rgbClr val="FFFF99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rgbClr val="FFFF99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l"/>
              <a:defRPr sz="2000">
                <a:solidFill>
                  <a:srgbClr val="FFFF99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rgbClr val="FFFF99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rgbClr val="FFFF99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rgbClr val="FFFF99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rgbClr val="FFFF99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rgbClr val="FFFF99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pl-PL" altLang="pl-PL" sz="2400" b="1">
                <a:solidFill>
                  <a:srgbClr val="FF0000"/>
                </a:solidFill>
                <a:cs typeface="Arial" panose="020B0604020202020204" pitchFamily="34" charset="0"/>
              </a:rPr>
              <a:t>2 kWh/100 pkm</a:t>
            </a:r>
            <a:endParaRPr lang="pl-PL" altLang="pl-PL" sz="2400" b="1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075" y="3355157"/>
            <a:ext cx="297497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04813"/>
            <a:ext cx="3040063" cy="226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3059113" y="-26988"/>
            <a:ext cx="3025775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98" tIns="91449" rIns="182898" bIns="91449"/>
          <a:lstStyle>
            <a:lvl1pPr marL="685800" indent="-6858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rgbClr val="FFFF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rgbClr val="FFFF99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rgbClr val="FFFF99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l"/>
              <a:defRPr sz="2000">
                <a:solidFill>
                  <a:srgbClr val="FFFF99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rgbClr val="FFFF99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rgbClr val="FFFF99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rgbClr val="FFFF99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rgbClr val="FFFF99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rgbClr val="FFFF99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pl-PL" altLang="pl-PL" sz="2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10-20 </a:t>
            </a:r>
            <a:r>
              <a:rPr lang="pl-PL" altLang="pl-PL" sz="2400" b="1" dirty="0">
                <a:solidFill>
                  <a:srgbClr val="FF0000"/>
                </a:solidFill>
                <a:cs typeface="Arial" panose="020B0604020202020204" pitchFamily="34" charset="0"/>
              </a:rPr>
              <a:t>kWh/100 km</a:t>
            </a:r>
            <a:endParaRPr lang="pl-PL" altLang="pl-PL" sz="24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6372225" y="2924944"/>
            <a:ext cx="2663825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98" tIns="91449" rIns="182898" bIns="91449"/>
          <a:lstStyle>
            <a:lvl1pPr marL="685800" indent="-6858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rgbClr val="FFFF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rgbClr val="FFFF99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rgbClr val="FFFF99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l"/>
              <a:defRPr sz="2000">
                <a:solidFill>
                  <a:srgbClr val="FFFF99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rgbClr val="FFFF99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rgbClr val="FFFF99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rgbClr val="FFFF99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rgbClr val="FFFF99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rgbClr val="FFFF99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pl-PL" altLang="pl-PL" sz="2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&lt;1 </a:t>
            </a:r>
            <a:r>
              <a:rPr lang="pl-PL" altLang="pl-PL" sz="2400" b="1" dirty="0">
                <a:solidFill>
                  <a:srgbClr val="FF0000"/>
                </a:solidFill>
                <a:cs typeface="Arial" panose="020B0604020202020204" pitchFamily="34" charset="0"/>
              </a:rPr>
              <a:t>kWh/100 km</a:t>
            </a:r>
            <a:endParaRPr lang="pl-PL" altLang="pl-PL" sz="24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87592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6" grpId="0"/>
      <p:bldP spid="14" grpId="0"/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427984" cy="3401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992" y="1"/>
            <a:ext cx="4536504" cy="340237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9912" y="3545519"/>
            <a:ext cx="4860032" cy="331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90893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9375" y="433387"/>
            <a:ext cx="3905250" cy="599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02326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749" y="0"/>
            <a:ext cx="6160851" cy="6858000"/>
          </a:xfrm>
          <a:prstGeom prst="rect">
            <a:avLst/>
          </a:prstGeom>
        </p:spPr>
      </p:pic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6236709" y="6310992"/>
            <a:ext cx="1439863" cy="3540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pl-PL" altLang="pl-PL" sz="1700" b="1"/>
              <a:t>2050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0275" y="5023224"/>
            <a:ext cx="500063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trzałka w prawo 5"/>
          <p:cNvSpPr/>
          <p:nvPr/>
        </p:nvSpPr>
        <p:spPr>
          <a:xfrm rot="10800000">
            <a:off x="7236469" y="4148186"/>
            <a:ext cx="1223963" cy="288925"/>
          </a:xfrm>
          <a:prstGeom prst="rightArrow">
            <a:avLst>
              <a:gd name="adj1" fmla="val 50000"/>
              <a:gd name="adj2" fmla="val 110469"/>
            </a:avLst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6201559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785" y="0"/>
            <a:ext cx="42333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29341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56" y="548680"/>
            <a:ext cx="9036496" cy="45182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970737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8720"/>
            <a:ext cx="9144000" cy="4167051"/>
          </a:xfrm>
          <a:prstGeom prst="rect">
            <a:avLst/>
          </a:prstGeom>
        </p:spPr>
      </p:pic>
      <p:sp>
        <p:nvSpPr>
          <p:cNvPr id="3" name="Strzałka w prawo 2"/>
          <p:cNvSpPr/>
          <p:nvPr/>
        </p:nvSpPr>
        <p:spPr>
          <a:xfrm rot="21364961">
            <a:off x="680394" y="1751533"/>
            <a:ext cx="3600400" cy="216025"/>
          </a:xfrm>
          <a:prstGeom prst="rightArrow">
            <a:avLst>
              <a:gd name="adj1" fmla="val 50000"/>
              <a:gd name="adj2" fmla="val 187568"/>
            </a:avLst>
          </a:prstGeom>
          <a:solidFill>
            <a:srgbClr val="FF0000">
              <a:alpha val="9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Strzałka w prawo 3"/>
          <p:cNvSpPr/>
          <p:nvPr/>
        </p:nvSpPr>
        <p:spPr>
          <a:xfrm rot="21180000">
            <a:off x="612989" y="3983780"/>
            <a:ext cx="3600400" cy="216025"/>
          </a:xfrm>
          <a:prstGeom prst="rightArrow">
            <a:avLst>
              <a:gd name="adj1" fmla="val 50000"/>
              <a:gd name="adj2" fmla="val 187568"/>
            </a:avLst>
          </a:prstGeom>
          <a:solidFill>
            <a:srgbClr val="FF0000">
              <a:alpha val="9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Strzałka w prawo 4"/>
          <p:cNvSpPr/>
          <p:nvPr/>
        </p:nvSpPr>
        <p:spPr>
          <a:xfrm rot="120000">
            <a:off x="5389644" y="2061768"/>
            <a:ext cx="3528000" cy="216025"/>
          </a:xfrm>
          <a:prstGeom prst="rightArrow">
            <a:avLst>
              <a:gd name="adj1" fmla="val 50000"/>
              <a:gd name="adj2" fmla="val 187568"/>
            </a:avLst>
          </a:prstGeom>
          <a:solidFill>
            <a:srgbClr val="3366FF">
              <a:alpha val="95000"/>
            </a:srgb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Strzałka w prawo 5"/>
          <p:cNvSpPr/>
          <p:nvPr/>
        </p:nvSpPr>
        <p:spPr>
          <a:xfrm rot="21420000">
            <a:off x="5383883" y="4264657"/>
            <a:ext cx="3528000" cy="216025"/>
          </a:xfrm>
          <a:prstGeom prst="rightArrow">
            <a:avLst>
              <a:gd name="adj1" fmla="val 50000"/>
              <a:gd name="adj2" fmla="val 187568"/>
            </a:avLst>
          </a:prstGeom>
          <a:solidFill>
            <a:srgbClr val="3366FF">
              <a:alpha val="95000"/>
            </a:srgb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9626226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563" y="3644900"/>
            <a:ext cx="4179887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7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5273675"/>
            <a:ext cx="15843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8" name="Prostokąt 21"/>
          <p:cNvSpPr>
            <a:spLocks noChangeArrowheads="1"/>
          </p:cNvSpPr>
          <p:nvPr/>
        </p:nvSpPr>
        <p:spPr bwMode="auto">
          <a:xfrm>
            <a:off x="755650" y="6096000"/>
            <a:ext cx="13081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rgbClr val="FFFF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rgbClr val="FFFF99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rgbClr val="FFFF99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l"/>
              <a:defRPr sz="2000">
                <a:solidFill>
                  <a:srgbClr val="FFFF99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rgbClr val="FFFF99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rgbClr val="FFFF99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rgbClr val="FFFF99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rgbClr val="FFFF99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rgbClr val="FFFF99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4400">
                <a:solidFill>
                  <a:srgbClr val="FF5050"/>
                </a:solidFill>
              </a:rPr>
              <a:t>-4°C</a:t>
            </a:r>
          </a:p>
        </p:txBody>
      </p:sp>
      <p:pic>
        <p:nvPicPr>
          <p:cNvPr id="8294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1484313"/>
            <a:ext cx="2197100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50" name="Prostokąt 23"/>
          <p:cNvSpPr>
            <a:spLocks noChangeArrowheads="1"/>
          </p:cNvSpPr>
          <p:nvPr/>
        </p:nvSpPr>
        <p:spPr bwMode="auto">
          <a:xfrm>
            <a:off x="5724525" y="2420938"/>
            <a:ext cx="144938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rgbClr val="FFFF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rgbClr val="FFFF99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rgbClr val="FFFF99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l"/>
              <a:defRPr sz="2000">
                <a:solidFill>
                  <a:srgbClr val="FFFF99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rgbClr val="FFFF99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rgbClr val="FFFF99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rgbClr val="FFFF99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rgbClr val="FFFF99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rgbClr val="FFFF99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4400">
                <a:solidFill>
                  <a:srgbClr val="FF5050"/>
                </a:solidFill>
              </a:rPr>
              <a:t>+6°C</a:t>
            </a:r>
          </a:p>
        </p:txBody>
      </p:sp>
      <p:cxnSp>
        <p:nvCxnSpPr>
          <p:cNvPr id="7" name="Łącznik prosty ze strzałką 6"/>
          <p:cNvCxnSpPr/>
          <p:nvPr/>
        </p:nvCxnSpPr>
        <p:spPr>
          <a:xfrm flipH="1">
            <a:off x="2597150" y="4724400"/>
            <a:ext cx="750888" cy="1482725"/>
          </a:xfrm>
          <a:prstGeom prst="straightConnector1">
            <a:avLst/>
          </a:prstGeom>
          <a:ln w="38100">
            <a:solidFill>
              <a:srgbClr val="5F5F5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ole tekstowe 5"/>
          <p:cNvSpPr txBox="1">
            <a:spLocks noChangeArrowheads="1"/>
          </p:cNvSpPr>
          <p:nvPr/>
        </p:nvSpPr>
        <p:spPr bwMode="auto">
          <a:xfrm>
            <a:off x="2627313" y="4076700"/>
            <a:ext cx="12239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l-PL" sz="1200">
                <a:solidFill>
                  <a:schemeClr val="tx1">
                    <a:lumMod val="75000"/>
                    <a:lumOff val="25000"/>
                  </a:schemeClr>
                </a:solidFill>
              </a:rPr>
              <a:t>Maksimum</a:t>
            </a:r>
          </a:p>
          <a:p>
            <a:pPr eaLnBrk="1" hangingPunct="1">
              <a:defRPr/>
            </a:pPr>
            <a:r>
              <a:rPr lang="pl-PL" sz="1200">
                <a:solidFill>
                  <a:schemeClr val="tx1">
                    <a:lumMod val="75000"/>
                    <a:lumOff val="25000"/>
                  </a:schemeClr>
                </a:solidFill>
              </a:rPr>
              <a:t>Epoki</a:t>
            </a:r>
            <a:br>
              <a:rPr lang="pl-PL" sz="120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1200">
                <a:solidFill>
                  <a:schemeClr val="tx1">
                    <a:lumMod val="75000"/>
                    <a:lumOff val="25000"/>
                  </a:schemeClr>
                </a:solidFill>
              </a:rPr>
              <a:t>Lodowcowej</a:t>
            </a:r>
          </a:p>
        </p:txBody>
      </p:sp>
    </p:spTree>
    <p:extLst>
      <p:ext uri="{BB962C8B-B14F-4D97-AF65-F5344CB8AC3E}">
        <p14:creationId xmlns:p14="http://schemas.microsoft.com/office/powerpoint/2010/main" val="307600311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363" y="28575"/>
            <a:ext cx="8388350" cy="68294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6" name="Prostokąt 5"/>
          <p:cNvSpPr/>
          <p:nvPr/>
        </p:nvSpPr>
        <p:spPr>
          <a:xfrm>
            <a:off x="3957638" y="214313"/>
            <a:ext cx="4484687" cy="5603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21508" name="pole tekstowe 5"/>
          <p:cNvSpPr txBox="1">
            <a:spLocks noChangeArrowheads="1"/>
          </p:cNvSpPr>
          <p:nvPr/>
        </p:nvSpPr>
        <p:spPr bwMode="auto">
          <a:xfrm>
            <a:off x="3215829" y="2084294"/>
            <a:ext cx="15001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b="1"/>
              <a:t>Tu jesteśmy</a:t>
            </a:r>
          </a:p>
        </p:txBody>
      </p:sp>
      <p:cxnSp>
        <p:nvCxnSpPr>
          <p:cNvPr id="5" name="Łącznik prosty ze strzałką 4"/>
          <p:cNvCxnSpPr/>
          <p:nvPr/>
        </p:nvCxnSpPr>
        <p:spPr>
          <a:xfrm>
            <a:off x="3971479" y="2497044"/>
            <a:ext cx="0" cy="863600"/>
          </a:xfrm>
          <a:prstGeom prst="straightConnector1">
            <a:avLst/>
          </a:prstGeom>
          <a:ln w="38100">
            <a:solidFill>
              <a:srgbClr val="5F5F5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711999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6863" y="0"/>
            <a:ext cx="8528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Łącznik prosty 5"/>
          <p:cNvCxnSpPr/>
          <p:nvPr/>
        </p:nvCxnSpPr>
        <p:spPr>
          <a:xfrm>
            <a:off x="5364163" y="260350"/>
            <a:ext cx="0" cy="5545138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ze strzałką 9"/>
          <p:cNvCxnSpPr/>
          <p:nvPr/>
        </p:nvCxnSpPr>
        <p:spPr>
          <a:xfrm>
            <a:off x="4041899" y="4303960"/>
            <a:ext cx="0" cy="863600"/>
          </a:xfrm>
          <a:prstGeom prst="straightConnector1">
            <a:avLst/>
          </a:prstGeom>
          <a:ln w="38100">
            <a:solidFill>
              <a:srgbClr val="5F5F5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33" name="pole tekstowe 11"/>
          <p:cNvSpPr txBox="1">
            <a:spLocks noChangeArrowheads="1"/>
          </p:cNvSpPr>
          <p:nvPr/>
        </p:nvSpPr>
        <p:spPr bwMode="auto">
          <a:xfrm>
            <a:off x="3203848" y="3918198"/>
            <a:ext cx="15017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b="1" dirty="0"/>
              <a:t>Tu jesteśmy</a:t>
            </a:r>
          </a:p>
        </p:txBody>
      </p:sp>
      <p:sp>
        <p:nvSpPr>
          <p:cNvPr id="7" name="Prostokąt 6"/>
          <p:cNvSpPr/>
          <p:nvPr/>
        </p:nvSpPr>
        <p:spPr>
          <a:xfrm>
            <a:off x="5376863" y="214313"/>
            <a:ext cx="3032125" cy="5603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3424270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3765550"/>
            <a:ext cx="4022725" cy="309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Łącznik prosty 3"/>
          <p:cNvCxnSpPr/>
          <p:nvPr/>
        </p:nvCxnSpPr>
        <p:spPr>
          <a:xfrm flipV="1">
            <a:off x="5638800" y="1844675"/>
            <a:ext cx="12700" cy="29654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Łącznik prosty 4"/>
          <p:cNvCxnSpPr/>
          <p:nvPr/>
        </p:nvCxnSpPr>
        <p:spPr>
          <a:xfrm flipV="1">
            <a:off x="5641975" y="0"/>
            <a:ext cx="9525" cy="484028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11"/>
          <p:cNvCxnSpPr/>
          <p:nvPr/>
        </p:nvCxnSpPr>
        <p:spPr>
          <a:xfrm flipV="1">
            <a:off x="5630863" y="2997200"/>
            <a:ext cx="20637" cy="18129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37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5273675"/>
            <a:ext cx="15843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5" name="Prostokąt 21"/>
          <p:cNvSpPr>
            <a:spLocks noChangeArrowheads="1"/>
          </p:cNvSpPr>
          <p:nvPr/>
        </p:nvSpPr>
        <p:spPr bwMode="auto">
          <a:xfrm>
            <a:off x="755650" y="6096000"/>
            <a:ext cx="13081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rgbClr val="FFFF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rgbClr val="FFFF99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rgbClr val="FFFF99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l"/>
              <a:defRPr sz="2000">
                <a:solidFill>
                  <a:srgbClr val="FFFF99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rgbClr val="FFFF99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rgbClr val="FFFF99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rgbClr val="FFFF99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rgbClr val="FFFF99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rgbClr val="FFFF99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4400">
                <a:solidFill>
                  <a:srgbClr val="FF5050"/>
                </a:solidFill>
              </a:rPr>
              <a:t>-4°C</a:t>
            </a:r>
          </a:p>
        </p:txBody>
      </p:sp>
      <p:pic>
        <p:nvPicPr>
          <p:cNvPr id="583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1557338"/>
            <a:ext cx="2197100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7" name="Prostokąt 23"/>
          <p:cNvSpPr>
            <a:spLocks noChangeArrowheads="1"/>
          </p:cNvSpPr>
          <p:nvPr/>
        </p:nvSpPr>
        <p:spPr bwMode="auto">
          <a:xfrm>
            <a:off x="5724525" y="2420938"/>
            <a:ext cx="144938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rgbClr val="FFFF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rgbClr val="FFFF99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rgbClr val="FFFF99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l"/>
              <a:defRPr sz="2000">
                <a:solidFill>
                  <a:srgbClr val="FFFF99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rgbClr val="FFFF99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rgbClr val="FFFF99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rgbClr val="FFFF99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rgbClr val="FFFF99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rgbClr val="FFFF99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4400" dirty="0">
                <a:solidFill>
                  <a:srgbClr val="FF5050"/>
                </a:solidFill>
              </a:rPr>
              <a:t>+6°C</a:t>
            </a:r>
          </a:p>
        </p:txBody>
      </p:sp>
    </p:spTree>
    <p:extLst>
      <p:ext uri="{BB962C8B-B14F-4D97-AF65-F5344CB8AC3E}">
        <p14:creationId xmlns:p14="http://schemas.microsoft.com/office/powerpoint/2010/main" val="110450733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erta">
  <a:themeElements>
    <a:clrScheme name="Oferta 8">
      <a:dk1>
        <a:srgbClr val="000000"/>
      </a:dk1>
      <a:lt1>
        <a:srgbClr val="FFFFFF"/>
      </a:lt1>
      <a:dk2>
        <a:srgbClr val="8C0039"/>
      </a:dk2>
      <a:lt2>
        <a:srgbClr val="660066"/>
      </a:lt2>
      <a:accent1>
        <a:srgbClr val="C58BF9"/>
      </a:accent1>
      <a:accent2>
        <a:srgbClr val="9966FF"/>
      </a:accent2>
      <a:accent3>
        <a:srgbClr val="FFFFFF"/>
      </a:accent3>
      <a:accent4>
        <a:srgbClr val="000000"/>
      </a:accent4>
      <a:accent5>
        <a:srgbClr val="DFC4FB"/>
      </a:accent5>
      <a:accent6>
        <a:srgbClr val="8A5CE7"/>
      </a:accent6>
      <a:hlink>
        <a:srgbClr val="E4005C"/>
      </a:hlink>
      <a:folHlink>
        <a:srgbClr val="C36C03"/>
      </a:folHlink>
    </a:clrScheme>
    <a:fontScheme name="Oferta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erta 1">
        <a:dk1>
          <a:srgbClr val="777777"/>
        </a:dk1>
        <a:lt1>
          <a:srgbClr val="FFFFFF"/>
        </a:lt1>
        <a:dk2>
          <a:srgbClr val="333333"/>
        </a:dk2>
        <a:lt2>
          <a:srgbClr val="FFF4C3"/>
        </a:lt2>
        <a:accent1>
          <a:srgbClr val="C892FA"/>
        </a:accent1>
        <a:accent2>
          <a:srgbClr val="9966FF"/>
        </a:accent2>
        <a:accent3>
          <a:srgbClr val="ADADAD"/>
        </a:accent3>
        <a:accent4>
          <a:srgbClr val="DADADA"/>
        </a:accent4>
        <a:accent5>
          <a:srgbClr val="E0C7FC"/>
        </a:accent5>
        <a:accent6>
          <a:srgbClr val="8A5CE7"/>
        </a:accent6>
        <a:hlink>
          <a:srgbClr val="E4005C"/>
        </a:hlink>
        <a:folHlink>
          <a:srgbClr val="DC7A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erta 2">
        <a:dk1>
          <a:srgbClr val="1C1C1C"/>
        </a:dk1>
        <a:lt1>
          <a:srgbClr val="FFFFFF"/>
        </a:lt1>
        <a:dk2>
          <a:srgbClr val="5F5F5F"/>
        </a:dk2>
        <a:lt2>
          <a:srgbClr val="FFFFCC"/>
        </a:lt2>
        <a:accent1>
          <a:srgbClr val="4A5B64"/>
        </a:accent1>
        <a:accent2>
          <a:srgbClr val="AF9387"/>
        </a:accent2>
        <a:accent3>
          <a:srgbClr val="B6B6B6"/>
        </a:accent3>
        <a:accent4>
          <a:srgbClr val="DADADA"/>
        </a:accent4>
        <a:accent5>
          <a:srgbClr val="B1B5B8"/>
        </a:accent5>
        <a:accent6>
          <a:srgbClr val="9E857A"/>
        </a:accent6>
        <a:hlink>
          <a:srgbClr val="F3C43F"/>
        </a:hlink>
        <a:folHlink>
          <a:srgbClr val="66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erta 3">
        <a:dk1>
          <a:srgbClr val="4D4D4D"/>
        </a:dk1>
        <a:lt1>
          <a:srgbClr val="FFFFFF"/>
        </a:lt1>
        <a:dk2>
          <a:srgbClr val="666699"/>
        </a:dk2>
        <a:lt2>
          <a:srgbClr val="FFFFCC"/>
        </a:lt2>
        <a:accent1>
          <a:srgbClr val="8D8DB3"/>
        </a:accent1>
        <a:accent2>
          <a:srgbClr val="7A25D7"/>
        </a:accent2>
        <a:accent3>
          <a:srgbClr val="B8B8CA"/>
        </a:accent3>
        <a:accent4>
          <a:srgbClr val="DADADA"/>
        </a:accent4>
        <a:accent5>
          <a:srgbClr val="C5C5D6"/>
        </a:accent5>
        <a:accent6>
          <a:srgbClr val="6E20C3"/>
        </a:accent6>
        <a:hlink>
          <a:srgbClr val="66CCFF"/>
        </a:hlink>
        <a:folHlink>
          <a:srgbClr val="3333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erta 4">
        <a:dk1>
          <a:srgbClr val="10187C"/>
        </a:dk1>
        <a:lt1>
          <a:srgbClr val="F8F8F8"/>
        </a:lt1>
        <a:dk2>
          <a:srgbClr val="538DC7"/>
        </a:dk2>
        <a:lt2>
          <a:srgbClr val="CCECFF"/>
        </a:lt2>
        <a:accent1>
          <a:srgbClr val="879EC7"/>
        </a:accent1>
        <a:accent2>
          <a:srgbClr val="461B8B"/>
        </a:accent2>
        <a:accent3>
          <a:srgbClr val="B3C5E0"/>
        </a:accent3>
        <a:accent4>
          <a:srgbClr val="D4D4D4"/>
        </a:accent4>
        <a:accent5>
          <a:srgbClr val="C3CCE0"/>
        </a:accent5>
        <a:accent6>
          <a:srgbClr val="3F177D"/>
        </a:accent6>
        <a:hlink>
          <a:srgbClr val="0000FF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erta 5">
        <a:dk1>
          <a:srgbClr val="002F2E"/>
        </a:dk1>
        <a:lt1>
          <a:srgbClr val="FFFFFF"/>
        </a:lt1>
        <a:dk2>
          <a:srgbClr val="008080"/>
        </a:dk2>
        <a:lt2>
          <a:srgbClr val="FFFFCC"/>
        </a:lt2>
        <a:accent1>
          <a:srgbClr val="0E6A52"/>
        </a:accent1>
        <a:accent2>
          <a:srgbClr val="3553A7"/>
        </a:accent2>
        <a:accent3>
          <a:srgbClr val="AAC0C0"/>
        </a:accent3>
        <a:accent4>
          <a:srgbClr val="DADADA"/>
        </a:accent4>
        <a:accent5>
          <a:srgbClr val="AAB9B3"/>
        </a:accent5>
        <a:accent6>
          <a:srgbClr val="2F4A97"/>
        </a:accent6>
        <a:hlink>
          <a:srgbClr val="1ACE9F"/>
        </a:hlink>
        <a:folHlink>
          <a:srgbClr val="B5B5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erta 6">
        <a:dk1>
          <a:srgbClr val="000000"/>
        </a:dk1>
        <a:lt1>
          <a:srgbClr val="E3FFFF"/>
        </a:lt1>
        <a:dk2>
          <a:srgbClr val="4400A8"/>
        </a:dk2>
        <a:lt2>
          <a:srgbClr val="005452"/>
        </a:lt2>
        <a:accent1>
          <a:srgbClr val="92CAC9"/>
        </a:accent1>
        <a:accent2>
          <a:srgbClr val="009999"/>
        </a:accent2>
        <a:accent3>
          <a:srgbClr val="EFFFFF"/>
        </a:accent3>
        <a:accent4>
          <a:srgbClr val="000000"/>
        </a:accent4>
        <a:accent5>
          <a:srgbClr val="C7E1E1"/>
        </a:accent5>
        <a:accent6>
          <a:srgbClr val="008A8A"/>
        </a:accent6>
        <a:hlink>
          <a:srgbClr val="187C16"/>
        </a:hlink>
        <a:folHlink>
          <a:srgbClr val="6600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erta 7">
        <a:dk1>
          <a:srgbClr val="000000"/>
        </a:dk1>
        <a:lt1>
          <a:srgbClr val="CCFF99"/>
        </a:lt1>
        <a:dk2>
          <a:srgbClr val="CC99FF"/>
        </a:dk2>
        <a:lt2>
          <a:srgbClr val="1B3600"/>
        </a:lt2>
        <a:accent1>
          <a:srgbClr val="009900"/>
        </a:accent1>
        <a:accent2>
          <a:srgbClr val="B7CA02"/>
        </a:accent2>
        <a:accent3>
          <a:srgbClr val="E2FFCA"/>
        </a:accent3>
        <a:accent4>
          <a:srgbClr val="000000"/>
        </a:accent4>
        <a:accent5>
          <a:srgbClr val="AACAAA"/>
        </a:accent5>
        <a:accent6>
          <a:srgbClr val="A6B702"/>
        </a:accent6>
        <a:hlink>
          <a:srgbClr val="FFCC0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erta 8">
        <a:dk1>
          <a:srgbClr val="000000"/>
        </a:dk1>
        <a:lt1>
          <a:srgbClr val="FFFFFF"/>
        </a:lt1>
        <a:dk2>
          <a:srgbClr val="8C0039"/>
        </a:dk2>
        <a:lt2>
          <a:srgbClr val="660066"/>
        </a:lt2>
        <a:accent1>
          <a:srgbClr val="C58BF9"/>
        </a:accent1>
        <a:accent2>
          <a:srgbClr val="9966FF"/>
        </a:accent2>
        <a:accent3>
          <a:srgbClr val="FFFFFF"/>
        </a:accent3>
        <a:accent4>
          <a:srgbClr val="000000"/>
        </a:accent4>
        <a:accent5>
          <a:srgbClr val="DFC4FB"/>
        </a:accent5>
        <a:accent6>
          <a:srgbClr val="8A5CE7"/>
        </a:accent6>
        <a:hlink>
          <a:srgbClr val="E4005C"/>
        </a:hlink>
        <a:folHlink>
          <a:srgbClr val="C36C0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Proposal</Template>
  <TotalTime>48080</TotalTime>
  <Words>379</Words>
  <Application>Microsoft Office PowerPoint</Application>
  <PresentationFormat>Pokaz na ekranie (4:3)</PresentationFormat>
  <Paragraphs>81</Paragraphs>
  <Slides>34</Slides>
  <Notes>17</Notes>
  <HiddenSlides>0</HiddenSlides>
  <MMClips>0</MMClips>
  <ScaleCrop>false</ScaleCrop>
  <HeadingPairs>
    <vt:vector size="8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34</vt:i4>
      </vt:variant>
      <vt:variant>
        <vt:lpstr>Pokazy niestandardowe</vt:lpstr>
      </vt:variant>
      <vt:variant>
        <vt:i4>1</vt:i4>
      </vt:variant>
    </vt:vector>
  </HeadingPairs>
  <TitlesOfParts>
    <vt:vector size="40" baseType="lpstr">
      <vt:lpstr>Arial</vt:lpstr>
      <vt:lpstr>Calibri</vt:lpstr>
      <vt:lpstr>Verdana</vt:lpstr>
      <vt:lpstr>Wingdings</vt:lpstr>
      <vt:lpstr>Oferta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3h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user</dc:creator>
  <cp:lastModifiedBy>UMWP</cp:lastModifiedBy>
  <cp:revision>1658</cp:revision>
  <cp:lastPrinted>1601-01-01T00:00:00Z</cp:lastPrinted>
  <dcterms:created xsi:type="dcterms:W3CDTF">2008-02-21T20:13:38Z</dcterms:created>
  <dcterms:modified xsi:type="dcterms:W3CDTF">2019-04-11T10:25:11Z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4</vt:i4>
  </property>
</Properties>
</file>