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  <p:sldMasterId id="2147483719" r:id="rId2"/>
    <p:sldMasterId id="2147483733" r:id="rId3"/>
  </p:sldMasterIdLst>
  <p:notesMasterIdLst>
    <p:notesMasterId r:id="rId10"/>
  </p:notesMasterIdLst>
  <p:handoutMasterIdLst>
    <p:handoutMasterId r:id="rId11"/>
  </p:handoutMasterIdLst>
  <p:sldIdLst>
    <p:sldId id="385" r:id="rId4"/>
    <p:sldId id="399" r:id="rId5"/>
    <p:sldId id="398" r:id="rId6"/>
    <p:sldId id="396" r:id="rId7"/>
    <p:sldId id="397" r:id="rId8"/>
    <p:sldId id="369" r:id="rId9"/>
  </p:sldIdLst>
  <p:sldSz cx="9144000" cy="6858000" type="screen4x3"/>
  <p:notesSz cx="7099300" cy="102346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CC"/>
    <a:srgbClr val="FFCC99"/>
    <a:srgbClr val="FFCCCC"/>
    <a:srgbClr val="CCECFF"/>
    <a:srgbClr val="FFFFCC"/>
    <a:srgbClr val="FFFF66"/>
    <a:srgbClr val="E5381B"/>
    <a:srgbClr val="CCFF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yl z motywem 1 — Ak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54" autoAdjust="0"/>
    <p:restoredTop sz="93979" autoAdjust="0"/>
  </p:normalViewPr>
  <p:slideViewPr>
    <p:cSldViewPr>
      <p:cViewPr varScale="1">
        <p:scale>
          <a:sx n="70" d="100"/>
          <a:sy n="70" d="100"/>
        </p:scale>
        <p:origin x="174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>
              <a:latin typeface="Cambria" pitchFamily="18" charset="0"/>
            </a:endParaRPr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13762-5834-4288-A269-50FBDD42257C}" type="datetimeFigureOut">
              <a:rPr lang="pl-PL" smtClean="0">
                <a:latin typeface="Cambria" pitchFamily="18" charset="0"/>
              </a:rPr>
              <a:pPr/>
              <a:t>11.04.2019</a:t>
            </a:fld>
            <a:endParaRPr lang="pl-PL" dirty="0">
              <a:latin typeface="Cambria" pitchFamily="18" charset="0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>
              <a:latin typeface="Cambria" pitchFamily="18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DB964A-4107-439D-AC9D-5C183050823D}" type="slidenum">
              <a:rPr lang="pl-PL" smtClean="0">
                <a:latin typeface="Cambria" pitchFamily="18" charset="0"/>
              </a:rPr>
              <a:pPr/>
              <a:t>‹#›</a:t>
            </a:fld>
            <a:endParaRPr lang="pl-PL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7927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mbria" pitchFamily="18" charset="0"/>
              </a:defRPr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mbria" pitchFamily="18" charset="0"/>
              </a:defRPr>
            </a:lvl1pPr>
          </a:lstStyle>
          <a:p>
            <a:fld id="{FD911B82-E041-48ED-8C3A-170CCFBA280B}" type="datetimeFigureOut">
              <a:rPr lang="pl-PL" smtClean="0"/>
              <a:pPr/>
              <a:t>11.04.2019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mbria" pitchFamily="18" charset="0"/>
              </a:defRPr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mbria" pitchFamily="18" charset="0"/>
              </a:defRPr>
            </a:lvl1pPr>
          </a:lstStyle>
          <a:p>
            <a:fld id="{037A99AF-729B-4B0D-8FCF-61A83B709EA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300099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Cambria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mbria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mbria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mbria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mbri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dirty="0" smtClean="0"/>
          </a:p>
        </p:txBody>
      </p:sp>
      <p:sp>
        <p:nvSpPr>
          <p:cNvPr id="26628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69250" indent="-29586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83462" indent="-23669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56847" indent="-23669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130232" indent="-23669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603617" indent="-23669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3077002" indent="-23669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550387" indent="-23669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4023771" indent="-23669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AE39096-0B55-4FF8-A5A6-9C68B653D4D5}" type="slidenum">
              <a:rPr lang="pl-PL" altLang="pl-PL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pl-PL" altLang="pl-PL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242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7A99AF-729B-4B0D-8FCF-61A83B709EAB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3396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Symbol zastępczy notatek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l-PL" altLang="pl-PL" dirty="0" smtClean="0"/>
          </a:p>
        </p:txBody>
      </p:sp>
      <p:sp>
        <p:nvSpPr>
          <p:cNvPr id="14340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918CF4D-1C70-47CF-9444-46734825690A}" type="slidenum">
              <a:rPr kumimoji="0" lang="pl-PL" altLang="pl-P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pl-PL" altLang="pl-PL" sz="12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9751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6237EB-31DE-423A-B83F-6A38C91BBF1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787772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ACA7A-C99C-4E91-9B10-64D155BB2FF6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38275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664B1-9C33-4FE4-A857-295A318BD94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873687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0E93-20D1-4538-9345-B767C4B5AA47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935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A8B94-F086-4EF3-8543-6565E315C1FA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9430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8C36C-1C4C-4445-B5B4-68D127B77BA7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4933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0F2D4-946D-40E4-B579-705BC77C1DB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428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B6097-0B22-4FD8-9365-E2B23D801C2E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970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9D435-219D-4481-8F7F-72FDF0803ED8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6531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CE739-9805-47E2-B012-143C47AE25B6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946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002C1-B85C-4416-953E-77E7CE23DF9F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290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37D0B-1B0F-4EC0-ACC3-11A8629F550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4275955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26C5E-81A0-417E-AE43-5C2B7722B071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8668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92D50-CA7D-49BD-BACC-610BC67F8A18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7111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104D6-B60B-47A0-B4B0-B7AB6C136390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4853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21C2C-FCEE-4B58-B542-3E6EB3AA202F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3302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336D3-2F2C-488A-8A4E-7E4CC3FE267D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0156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8C0EC-82D3-4A98-AD88-C7E31915232F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7199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5815B-172B-4AAA-A470-AE2F1482FFB7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8686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F81DA-138F-43EC-AD6E-0723B4A2B332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4500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C75EB-907C-46A0-928A-9BF4081DD0D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033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286DE-C592-45EF-B7B2-B5165A5835E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890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BE375-E931-4302-9CEF-3A625E2BFAA6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9561061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E5B8C-720F-428C-BF90-F36F84DCF77B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6321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AD720-0363-406B-9E7D-99645A5BE6CD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5325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AD1F0-6CC4-4B2C-9292-283F973FC0CA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2541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DF053-9EED-4D41-B7BA-979C6DF6860D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991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5A29D-F6AA-41B9-9C0B-36680D0D991E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6988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C8D29-D549-4B11-B42B-3687F98E6346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7612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5554D-2935-40B3-8312-0201BC219D7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8765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07697-400C-44A9-8B26-A81541D19A1B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779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4835E-9F95-4EEA-839A-5CC08A2D60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3490434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A2982-086B-4DB7-903B-31E90BC4979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393260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A32F3-8C61-4979-B5F6-E42CE39B731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079500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B3276-24EB-4FFF-9817-6F0CEAE5478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880343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EBC77-4D5C-4000-9807-53C46736CCD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942573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35090-844F-4BC6-B938-B1E6654BA96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17486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CFE61D8-8824-40F3-A92B-1214AD1A57C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3634640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4566110-6F99-4739-B41A-58711B091519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94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060DC0-743E-47FB-9382-A0FEB47DAFB8}" type="slidenum">
              <a:rPr lang="pl-PL" altLang="pl-PL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004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0" y="2348880"/>
            <a:ext cx="9144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ts val="0"/>
              </a:spcBef>
              <a:buNone/>
            </a:pPr>
            <a:r>
              <a:rPr lang="pl-PL" sz="30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Koncepcja prac nad </a:t>
            </a:r>
          </a:p>
          <a:p>
            <a:pPr algn="ctr" eaLnBrk="1" fontAlgn="base" hangingPunct="1">
              <a:spcBef>
                <a:spcPts val="0"/>
              </a:spcBef>
              <a:buNone/>
            </a:pPr>
            <a:r>
              <a:rPr lang="pl-PL" altLang="pl-PL" sz="3000" b="1" dirty="0" smtClean="0">
                <a:solidFill>
                  <a:srgbClr val="FFFF00"/>
                </a:solidFill>
                <a:latin typeface="Garamond" panose="02020404030301010803" pitchFamily="18" charset="0"/>
                <a:cs typeface="Times New Roman" pitchFamily="18" charset="0"/>
              </a:rPr>
              <a:t>Strategią Rozwoju Województwa Pomorskiego 2030</a:t>
            </a:r>
          </a:p>
        </p:txBody>
      </p:sp>
      <p:sp>
        <p:nvSpPr>
          <p:cNvPr id="4" name="pole tekstowe 1"/>
          <p:cNvSpPr txBox="1">
            <a:spLocks noChangeArrowheads="1"/>
          </p:cNvSpPr>
          <p:nvPr/>
        </p:nvSpPr>
        <p:spPr bwMode="auto">
          <a:xfrm>
            <a:off x="0" y="5949280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pl-PL" altLang="pl-PL" sz="1600" dirty="0" smtClean="0">
                <a:solidFill>
                  <a:srgbClr val="FFFFFF"/>
                </a:solidFill>
                <a:latin typeface="Garamond" pitchFamily="18" charset="0"/>
              </a:rPr>
              <a:t>Konferencja inaugurująca </a:t>
            </a: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pl-PL" altLang="pl-PL" sz="1600" dirty="0" smtClean="0">
                <a:solidFill>
                  <a:srgbClr val="FFFFFF"/>
                </a:solidFill>
                <a:latin typeface="Garamond" pitchFamily="18" charset="0"/>
              </a:rPr>
              <a:t>prace nad Strategią Rozwoju Województwa Pomorskiego 2030</a:t>
            </a: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pl-PL" altLang="pl-PL" sz="1600" dirty="0" smtClean="0">
                <a:solidFill>
                  <a:srgbClr val="FFFFFF"/>
                </a:solidFill>
                <a:latin typeface="Garamond" pitchFamily="18" charset="0"/>
              </a:rPr>
              <a:t>Gdańsk, 12 kwietnia 2019 r.</a:t>
            </a:r>
            <a:endParaRPr lang="pl-PL" altLang="pl-PL" sz="1600" dirty="0">
              <a:solidFill>
                <a:srgbClr val="FFFFFF"/>
              </a:solidFill>
              <a:latin typeface="Garamond" pitchFamily="18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548680"/>
            <a:ext cx="2411760" cy="59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54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81"/>
          <p:cNvSpPr txBox="1">
            <a:spLocks noChangeArrowheads="1"/>
          </p:cNvSpPr>
          <p:nvPr/>
        </p:nvSpPr>
        <p:spPr bwMode="auto">
          <a:xfrm>
            <a:off x="2411760" y="0"/>
            <a:ext cx="6732240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Harmonogram</a:t>
            </a:r>
            <a:endParaRPr kumimoji="0" lang="pl-PL" altLang="pl-PL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/>
          </p:nvPr>
        </p:nvGraphicFramePr>
        <p:xfrm>
          <a:off x="179509" y="1052735"/>
          <a:ext cx="8162929" cy="5492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64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9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9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0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09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31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316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31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316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33139">
                <a:tc rowSpan="2">
                  <a:txBody>
                    <a:bodyPr/>
                    <a:lstStyle/>
                    <a:p>
                      <a:pPr algn="ctr"/>
                      <a:r>
                        <a:rPr lang="pl-PL" sz="14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Zadania do realizacji</a:t>
                      </a:r>
                      <a:endParaRPr lang="pl-PL" sz="14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l-PL" sz="14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2019</a:t>
                      </a:r>
                      <a:endParaRPr lang="pl-PL" sz="14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l-PL" sz="14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2020</a:t>
                      </a:r>
                      <a:endParaRPr lang="pl-PL" sz="14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248">
                <a:tc vMerge="1">
                  <a:txBody>
                    <a:bodyPr/>
                    <a:lstStyle/>
                    <a:p>
                      <a:pPr algn="ctr"/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400" b="1" kern="12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I</a:t>
                      </a:r>
                      <a:endParaRPr lang="pl-PL" sz="1400" b="1" kern="1200" dirty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400" b="1" kern="12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II</a:t>
                      </a:r>
                      <a:endParaRPr lang="pl-PL" sz="1400" b="1" kern="1200" dirty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400" b="1" kern="12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III</a:t>
                      </a:r>
                      <a:endParaRPr lang="pl-PL" sz="1400" b="1" kern="1200" dirty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400" b="1" kern="12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IV</a:t>
                      </a:r>
                      <a:endParaRPr lang="pl-PL" sz="1400" b="1" kern="1200" dirty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400" b="1" kern="12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I</a:t>
                      </a:r>
                      <a:endParaRPr lang="pl-PL" sz="1400" b="1" kern="1200" dirty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400" b="1" kern="12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II</a:t>
                      </a:r>
                      <a:endParaRPr lang="pl-PL" sz="1400" b="1" kern="1200" dirty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400" b="1" kern="12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III</a:t>
                      </a:r>
                      <a:endParaRPr lang="pl-PL" sz="1400" b="1" kern="1200" dirty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400" b="1" kern="12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IV</a:t>
                      </a:r>
                      <a:endParaRPr lang="pl-PL" sz="1400" b="1" kern="1200" dirty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599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15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Przyjęcie przez </a:t>
                      </a:r>
                      <a:r>
                        <a:rPr lang="pl-PL" sz="1500" dirty="0" smtClean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SWP zasad</a:t>
                      </a:r>
                      <a:r>
                        <a:rPr lang="pl-PL" sz="15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pl-PL" sz="1500" dirty="0" smtClean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trybu</a:t>
                      </a:r>
                      <a:br>
                        <a:rPr lang="pl-PL" sz="1500" dirty="0" smtClean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pl-PL" sz="1500" dirty="0" smtClean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i </a:t>
                      </a:r>
                      <a:r>
                        <a:rPr lang="pl-PL" sz="15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harmonogramu opracowania SRWP 2030</a:t>
                      </a:r>
                      <a:endParaRPr lang="pl-PL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599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15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Opracowanie projektu SRWP 2030, w tym organizacja debat, konferencji, </a:t>
                      </a:r>
                      <a:r>
                        <a:rPr lang="pl-PL" sz="1500" dirty="0" smtClean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seminariów</a:t>
                      </a:r>
                      <a:endParaRPr lang="pl-PL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8259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1500" b="1" dirty="0">
                          <a:solidFill>
                            <a:srgbClr val="0000FF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Zatwierdzenie projektu SRWP 2030 </a:t>
                      </a:r>
                      <a:r>
                        <a:rPr lang="pl-PL" sz="1500" b="1" dirty="0" smtClean="0">
                          <a:solidFill>
                            <a:srgbClr val="0000FF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przez ZWP</a:t>
                      </a:r>
                      <a:r>
                        <a:rPr lang="pl-PL" sz="1500" b="1" dirty="0" smtClean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/>
                      </a:r>
                      <a:br>
                        <a:rPr lang="pl-PL" sz="1500" b="1" dirty="0" smtClean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pl-PL" sz="1500" b="1" dirty="0" smtClean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(na tym etapie rozpoczną się prace nad RPO </a:t>
                      </a:r>
                      <a:br>
                        <a:rPr lang="pl-PL" sz="1500" b="1" dirty="0" smtClean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pl-PL" sz="1500" b="1" dirty="0" smtClean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i RPS 2021+)</a:t>
                      </a:r>
                      <a:endParaRPr lang="pl-PL" sz="1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599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15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Konsultacje społeczne projektu SRWP 2030</a:t>
                      </a:r>
                      <a:endParaRPr lang="pl-PL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4599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15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Ocena ex-ante projektu SRWP </a:t>
                      </a:r>
                      <a:r>
                        <a:rPr lang="pl-PL" sz="1500" dirty="0" smtClean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2030</a:t>
                      </a:r>
                      <a:endParaRPr lang="pl-PL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4599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15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Strategiczna ocena oddziaływania na środowisko projektu SRWP 2030</a:t>
                      </a:r>
                      <a:endParaRPr lang="pl-PL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4599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15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Zatwierdzenie projektu SRWP 2030 przez </a:t>
                      </a:r>
                      <a:r>
                        <a:rPr lang="pl-PL" sz="1500" dirty="0" smtClean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ZWP</a:t>
                      </a:r>
                      <a:endParaRPr lang="pl-PL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4599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1500" b="1" dirty="0">
                          <a:solidFill>
                            <a:srgbClr val="0000FF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Zatwierdzenie SRWP 2030 przez </a:t>
                      </a:r>
                      <a:r>
                        <a:rPr lang="pl-PL" sz="1500" b="1" dirty="0" smtClean="0">
                          <a:solidFill>
                            <a:srgbClr val="0000FF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SWP</a:t>
                      </a:r>
                      <a:r>
                        <a:rPr lang="pl-PL" sz="1500" b="1" dirty="0" smtClean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/>
                      </a:r>
                      <a:br>
                        <a:rPr lang="pl-PL" sz="1500" b="1" dirty="0" smtClean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pl-PL" sz="1500" b="1" dirty="0" smtClean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(na tym etapie przyjęcie RPO i RPS 2021+)</a:t>
                      </a:r>
                      <a:endParaRPr lang="pl-PL" sz="1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4599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15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Działania </a:t>
                      </a:r>
                      <a:r>
                        <a:rPr lang="pl-PL" sz="1500" dirty="0" smtClean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</a:rPr>
                        <a:t>informacyjne</a:t>
                      </a:r>
                      <a:endParaRPr lang="pl-PL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Prostokąt 3"/>
          <p:cNvSpPr/>
          <p:nvPr/>
        </p:nvSpPr>
        <p:spPr>
          <a:xfrm>
            <a:off x="0" y="6519446"/>
            <a:ext cx="914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Istnieje możliwość modyfikacji </a:t>
            </a: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harmonogramu przez </a:t>
            </a:r>
            <a:r>
              <a:rPr kumimoji="0" lang="pl-PL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ZWP w </a:t>
            </a: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granicach 3 </a:t>
            </a:r>
            <a:r>
              <a:rPr kumimoji="0" lang="pl-PL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miesięcy</a:t>
            </a:r>
            <a:endParaRPr kumimoji="0" lang="pl-PL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8763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040560"/>
          </a:xfrm>
        </p:spPr>
        <p:txBody>
          <a:bodyPr/>
          <a:lstStyle/>
          <a:p>
            <a:pPr marL="266700" lvl="0" indent="-2667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l-PL" sz="2200" b="1" dirty="0" smtClean="0">
                <a:solidFill>
                  <a:srgbClr val="0000FF"/>
                </a:solidFill>
                <a:latin typeface="Garamond" panose="02020404030301010803" pitchFamily="18" charset="0"/>
              </a:rPr>
              <a:t>Subregionalne</a:t>
            </a:r>
            <a:r>
              <a:rPr lang="pl-PL" sz="2200" dirty="0" smtClean="0">
                <a:latin typeface="Garamond" panose="02020404030301010803" pitchFamily="18" charset="0"/>
              </a:rPr>
              <a:t> Zespoły Robocze </a:t>
            </a:r>
          </a:p>
          <a:p>
            <a:pPr marL="266700" lvl="0" indent="-2667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l-PL" sz="2200" b="1" dirty="0">
                <a:solidFill>
                  <a:srgbClr val="0000FF"/>
                </a:solidFill>
                <a:latin typeface="Garamond" panose="02020404030301010803" pitchFamily="18" charset="0"/>
              </a:rPr>
              <a:t>e</a:t>
            </a:r>
            <a:r>
              <a:rPr lang="pl-PL" sz="2200" b="1" dirty="0" smtClean="0">
                <a:solidFill>
                  <a:srgbClr val="0000FF"/>
                </a:solidFill>
                <a:latin typeface="Garamond" panose="02020404030301010803" pitchFamily="18" charset="0"/>
              </a:rPr>
              <a:t>ksperci</a:t>
            </a:r>
            <a:r>
              <a:rPr lang="pl-PL" sz="2200" dirty="0" smtClean="0">
                <a:solidFill>
                  <a:srgbClr val="0000FF"/>
                </a:solidFill>
                <a:latin typeface="Garamond" panose="02020404030301010803" pitchFamily="18" charset="0"/>
              </a:rPr>
              <a:t> </a:t>
            </a:r>
            <a:r>
              <a:rPr lang="pl-PL" sz="2200" dirty="0" smtClean="0">
                <a:latin typeface="Garamond" panose="02020404030301010803" pitchFamily="18" charset="0"/>
              </a:rPr>
              <a:t>tematyczni </a:t>
            </a:r>
          </a:p>
          <a:p>
            <a:pPr marL="266700" lvl="0" indent="-2667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l-PL" sz="2200" dirty="0" smtClean="0">
                <a:latin typeface="Garamond" panose="02020404030301010803" pitchFamily="18" charset="0"/>
              </a:rPr>
              <a:t>informacje </a:t>
            </a:r>
            <a:r>
              <a:rPr lang="pl-PL" sz="2200" dirty="0">
                <a:latin typeface="Garamond" panose="02020404030301010803" pitchFamily="18" charset="0"/>
              </a:rPr>
              <a:t>w </a:t>
            </a:r>
            <a:r>
              <a:rPr lang="pl-PL" sz="2200" b="1" dirty="0">
                <a:solidFill>
                  <a:srgbClr val="0000FF"/>
                </a:solidFill>
                <a:latin typeface="Garamond" panose="02020404030301010803" pitchFamily="18" charset="0"/>
              </a:rPr>
              <a:t>mediach </a:t>
            </a:r>
            <a:r>
              <a:rPr lang="pl-PL" sz="2200" b="1" dirty="0" smtClean="0">
                <a:solidFill>
                  <a:srgbClr val="0000FF"/>
                </a:solidFill>
                <a:latin typeface="Garamond" panose="02020404030301010803" pitchFamily="18" charset="0"/>
              </a:rPr>
              <a:t>społecznościowych</a:t>
            </a:r>
            <a:r>
              <a:rPr lang="pl-PL" sz="2200" dirty="0" smtClean="0">
                <a:latin typeface="Garamond" panose="02020404030301010803" pitchFamily="18" charset="0"/>
              </a:rPr>
              <a:t>,</a:t>
            </a:r>
            <a:r>
              <a:rPr lang="pl-PL" sz="2200" b="1" dirty="0" smtClean="0">
                <a:solidFill>
                  <a:srgbClr val="0000FF"/>
                </a:solidFill>
                <a:latin typeface="Garamond" panose="02020404030301010803" pitchFamily="18" charset="0"/>
              </a:rPr>
              <a:t> </a:t>
            </a:r>
            <a:r>
              <a:rPr lang="pl-PL" sz="2200" dirty="0" smtClean="0">
                <a:latin typeface="Garamond" panose="02020404030301010803" pitchFamily="18" charset="0"/>
              </a:rPr>
              <a:t>dedykowana</a:t>
            </a:r>
            <a:r>
              <a:rPr lang="pl-PL" sz="2200" b="1" dirty="0" smtClean="0">
                <a:solidFill>
                  <a:srgbClr val="0000FF"/>
                </a:solidFill>
                <a:latin typeface="Garamond" panose="02020404030301010803" pitchFamily="18" charset="0"/>
              </a:rPr>
              <a:t> strona www</a:t>
            </a:r>
            <a:endParaRPr lang="pl-PL" sz="2200" b="1" dirty="0">
              <a:solidFill>
                <a:srgbClr val="0000FF"/>
              </a:solidFill>
              <a:latin typeface="Garamond" panose="02020404030301010803" pitchFamily="18" charset="0"/>
            </a:endParaRPr>
          </a:p>
          <a:p>
            <a:pPr marL="266700" indent="-2667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l-PL" sz="2200" dirty="0">
                <a:latin typeface="Garamond" panose="02020404030301010803" pitchFamily="18" charset="0"/>
              </a:rPr>
              <a:t>k</a:t>
            </a:r>
            <a:r>
              <a:rPr lang="pl-PL" sz="2200" dirty="0" smtClean="0">
                <a:latin typeface="Garamond" panose="02020404030301010803" pitchFamily="18" charset="0"/>
              </a:rPr>
              <a:t>onsultacje (problemy / pytania)</a:t>
            </a:r>
            <a:r>
              <a:rPr lang="pl-PL" sz="2200" b="1" dirty="0" smtClean="0">
                <a:latin typeface="Garamond" panose="02020404030301010803" pitchFamily="18" charset="0"/>
              </a:rPr>
              <a:t> </a:t>
            </a:r>
            <a:r>
              <a:rPr lang="pl-PL" sz="2200" b="1" dirty="0">
                <a:solidFill>
                  <a:srgbClr val="0000FF"/>
                </a:solidFill>
                <a:latin typeface="Garamond" panose="02020404030301010803" pitchFamily="18" charset="0"/>
              </a:rPr>
              <a:t>on-line</a:t>
            </a:r>
          </a:p>
          <a:p>
            <a:pPr marL="266700" indent="-2667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l-PL" sz="2200" dirty="0" smtClean="0">
                <a:latin typeface="Garamond" panose="02020404030301010803" pitchFamily="18" charset="0"/>
              </a:rPr>
              <a:t>konsultacje z </a:t>
            </a:r>
            <a:r>
              <a:rPr lang="pl-PL" sz="2200" dirty="0">
                <a:latin typeface="Garamond" panose="02020404030301010803" pitchFamily="18" charset="0"/>
              </a:rPr>
              <a:t>gremiami o </a:t>
            </a:r>
            <a:r>
              <a:rPr lang="pl-PL" sz="2200" b="1" dirty="0">
                <a:solidFill>
                  <a:srgbClr val="0000FF"/>
                </a:solidFill>
                <a:latin typeface="Garamond" panose="02020404030301010803" pitchFamily="18" charset="0"/>
              </a:rPr>
              <a:t>charakterze regionalnym</a:t>
            </a:r>
            <a:r>
              <a:rPr lang="pl-PL" sz="2200" dirty="0">
                <a:latin typeface="Garamond" panose="02020404030301010803" pitchFamily="18" charset="0"/>
              </a:rPr>
              <a:t> </a:t>
            </a:r>
            <a:endParaRPr lang="pl-PL" sz="2200" dirty="0" smtClean="0">
              <a:latin typeface="Garamond" panose="02020404030301010803" pitchFamily="18" charset="0"/>
            </a:endParaRPr>
          </a:p>
          <a:p>
            <a:pPr marL="266700" indent="-2667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l-PL" sz="2200" dirty="0" smtClean="0">
                <a:latin typeface="Garamond" panose="02020404030301010803" pitchFamily="18" charset="0"/>
              </a:rPr>
              <a:t>konsultacje z </a:t>
            </a:r>
            <a:r>
              <a:rPr lang="pl-PL" sz="2200" b="1" dirty="0" smtClean="0">
                <a:solidFill>
                  <a:srgbClr val="0000FF"/>
                </a:solidFill>
                <a:latin typeface="Garamond" panose="02020404030301010803" pitchFamily="18" charset="0"/>
              </a:rPr>
              <a:t>innymi regionami</a:t>
            </a:r>
            <a:r>
              <a:rPr lang="pl-PL" sz="2200" dirty="0" smtClean="0">
                <a:solidFill>
                  <a:srgbClr val="0000FF"/>
                </a:solidFill>
                <a:latin typeface="Garamond" panose="02020404030301010803" pitchFamily="18" charset="0"/>
              </a:rPr>
              <a:t> </a:t>
            </a:r>
            <a:r>
              <a:rPr lang="pl-PL" sz="2200" dirty="0" smtClean="0">
                <a:latin typeface="Garamond" panose="02020404030301010803" pitchFamily="18" charset="0"/>
              </a:rPr>
              <a:t>oraz z </a:t>
            </a:r>
            <a:r>
              <a:rPr lang="pl-PL" sz="2200" b="1" dirty="0">
                <a:solidFill>
                  <a:srgbClr val="0000FF"/>
                </a:solidFill>
                <a:latin typeface="Garamond" panose="02020404030301010803" pitchFamily="18" charset="0"/>
              </a:rPr>
              <a:t>instytucjami spoza regionu</a:t>
            </a:r>
          </a:p>
          <a:p>
            <a:pPr lvl="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à"/>
            </a:pPr>
            <a:r>
              <a:rPr lang="pl-PL" sz="2200" dirty="0" smtClean="0">
                <a:latin typeface="Garamond" panose="02020404030301010803" pitchFamily="18" charset="0"/>
                <a:sym typeface="Wingdings" panose="05000000000000000000" pitchFamily="2" charset="2"/>
              </a:rPr>
              <a:t>uruchamiane mogą być </a:t>
            </a:r>
            <a:r>
              <a:rPr lang="pl-PL" sz="2200" b="1" dirty="0" smtClean="0">
                <a:solidFill>
                  <a:srgbClr val="FF0000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kolejne narzędzia partycypacyjne</a:t>
            </a:r>
            <a:r>
              <a:rPr lang="pl-PL" sz="2200" dirty="0" smtClean="0">
                <a:latin typeface="Garamond" panose="02020404030301010803" pitchFamily="18" charset="0"/>
                <a:sym typeface="Wingdings" panose="05000000000000000000" pitchFamily="2" charset="2"/>
              </a:rPr>
              <a:t>, np. </a:t>
            </a:r>
            <a:r>
              <a:rPr lang="en-GB" sz="2200" i="1" dirty="0" smtClean="0">
                <a:latin typeface="Garamond" panose="02020404030301010803" pitchFamily="18" charset="0"/>
                <a:sym typeface="Wingdings" panose="05000000000000000000" pitchFamily="2" charset="2"/>
              </a:rPr>
              <a:t>design thinking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379510" y="0"/>
            <a:ext cx="6764490" cy="980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pl-PL" altLang="pl-PL" sz="2800" b="1" kern="0" dirty="0" smtClean="0">
                <a:solidFill>
                  <a:schemeClr val="bg1"/>
                </a:solidFill>
                <a:latin typeface="Garamond" panose="02020404030301010803" pitchFamily="18" charset="0"/>
              </a:rPr>
              <a:t>Uspołecznienie procesu</a:t>
            </a:r>
          </a:p>
        </p:txBody>
      </p:sp>
    </p:spTree>
    <p:extLst>
      <p:ext uri="{BB962C8B-B14F-4D97-AF65-F5344CB8AC3E}">
        <p14:creationId xmlns:p14="http://schemas.microsoft.com/office/powerpoint/2010/main" val="1366257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Symbol zastępczy zawartości 10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980728"/>
            <a:ext cx="8496943" cy="5723317"/>
          </a:xfrm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411760" y="0"/>
            <a:ext cx="6732240" cy="980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pl-PL" altLang="pl-PL" sz="2800" b="1" kern="0" dirty="0" smtClean="0">
                <a:solidFill>
                  <a:schemeClr val="bg1"/>
                </a:solidFill>
                <a:latin typeface="Garamond" panose="02020404030301010803" pitchFamily="18" charset="0"/>
              </a:rPr>
              <a:t>Subregionalne Zespoły Robocze (1)</a:t>
            </a:r>
          </a:p>
        </p:txBody>
      </p:sp>
    </p:spTree>
    <p:extLst>
      <p:ext uri="{BB962C8B-B14F-4D97-AF65-F5344CB8AC3E}">
        <p14:creationId xmlns:p14="http://schemas.microsoft.com/office/powerpoint/2010/main" val="2439864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328592"/>
          </a:xfrm>
        </p:spPr>
        <p:txBody>
          <a:bodyPr/>
          <a:lstStyle/>
          <a:p>
            <a:pPr marL="0" lvl="0" indent="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pl-PL" sz="2400" b="1" dirty="0" smtClean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Skład:</a:t>
            </a:r>
            <a:endParaRPr lang="pl-PL" sz="2400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200" dirty="0" smtClean="0">
                <a:latin typeface="Garamond" panose="02020404030301010803" pitchFamily="18" charset="0"/>
              </a:rPr>
              <a:t>starostowie, burmistrzowie, wójtowie, partnerzy społeczni i gospodarczy, </a:t>
            </a:r>
            <a:br>
              <a:rPr lang="pl-PL" sz="2200" dirty="0" smtClean="0">
                <a:latin typeface="Garamond" panose="02020404030301010803" pitchFamily="18" charset="0"/>
              </a:rPr>
            </a:br>
            <a:r>
              <a:rPr lang="pl-PL" sz="2200" dirty="0" smtClean="0">
                <a:latin typeface="Garamond" panose="02020404030301010803" pitchFamily="18" charset="0"/>
              </a:rPr>
              <a:t>w tym przedsiębiorcy i organizacje pozarządowe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1600" b="1" dirty="0" smtClean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4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Oczekiwane efekty prac:</a:t>
            </a:r>
            <a:endParaRPr lang="pl-PL" sz="24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447675" lvl="1" indent="-2667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2200" dirty="0">
                <a:latin typeface="Garamond" panose="02020404030301010803" pitchFamily="18" charset="0"/>
              </a:rPr>
              <a:t>określenie </a:t>
            </a:r>
            <a:r>
              <a:rPr lang="pl-PL" sz="2200" b="1">
                <a:solidFill>
                  <a:srgbClr val="0000FF"/>
                </a:solidFill>
                <a:latin typeface="Garamond" panose="02020404030301010803" pitchFamily="18" charset="0"/>
              </a:rPr>
              <a:t>potencjałów</a:t>
            </a:r>
            <a:r>
              <a:rPr lang="pl-PL" sz="2200">
                <a:solidFill>
                  <a:srgbClr val="0000FF"/>
                </a:solidFill>
                <a:latin typeface="Garamond" panose="02020404030301010803" pitchFamily="18" charset="0"/>
              </a:rPr>
              <a:t> </a:t>
            </a:r>
            <a:r>
              <a:rPr lang="pl-PL" sz="2200" dirty="0">
                <a:latin typeface="Garamond" panose="02020404030301010803" pitchFamily="18" charset="0"/>
              </a:rPr>
              <a:t>i</a:t>
            </a:r>
            <a:r>
              <a:rPr lang="pl-PL" sz="2200" smtClean="0">
                <a:latin typeface="Garamond" panose="02020404030301010803" pitchFamily="18" charset="0"/>
              </a:rPr>
              <a:t> </a:t>
            </a:r>
            <a:r>
              <a:rPr lang="pl-PL" sz="2200" b="1" dirty="0">
                <a:solidFill>
                  <a:srgbClr val="0000FF"/>
                </a:solidFill>
                <a:latin typeface="Garamond" panose="02020404030301010803" pitchFamily="18" charset="0"/>
              </a:rPr>
              <a:t>trendów</a:t>
            </a:r>
            <a:r>
              <a:rPr lang="pl-PL" sz="2200" dirty="0">
                <a:solidFill>
                  <a:srgbClr val="0000FF"/>
                </a:solidFill>
                <a:latin typeface="Garamond" panose="02020404030301010803" pitchFamily="18" charset="0"/>
              </a:rPr>
              <a:t> </a:t>
            </a:r>
            <a:r>
              <a:rPr lang="pl-PL" sz="2200" dirty="0">
                <a:latin typeface="Garamond" panose="02020404030301010803" pitchFamily="18" charset="0"/>
              </a:rPr>
              <a:t>rozwojowych </a:t>
            </a:r>
            <a:r>
              <a:rPr lang="pl-PL" sz="2200" dirty="0" smtClean="0">
                <a:latin typeface="Garamond" panose="02020404030301010803" pitchFamily="18" charset="0"/>
              </a:rPr>
              <a:t>subregionu</a:t>
            </a:r>
            <a:endParaRPr lang="pl-PL" sz="2200" dirty="0">
              <a:latin typeface="Garamond" panose="02020404030301010803" pitchFamily="18" charset="0"/>
            </a:endParaRPr>
          </a:p>
          <a:p>
            <a:pPr marL="447675" lvl="1" indent="-2667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2200" dirty="0">
                <a:latin typeface="Garamond" panose="02020404030301010803" pitchFamily="18" charset="0"/>
              </a:rPr>
              <a:t>wskazanie </a:t>
            </a:r>
            <a:r>
              <a:rPr lang="pl-PL" sz="2200" b="1" dirty="0">
                <a:solidFill>
                  <a:srgbClr val="0000FF"/>
                </a:solidFill>
                <a:latin typeface="Garamond" panose="02020404030301010803" pitchFamily="18" charset="0"/>
              </a:rPr>
              <a:t>barier</a:t>
            </a:r>
            <a:r>
              <a:rPr lang="pl-PL" sz="2200" dirty="0">
                <a:solidFill>
                  <a:srgbClr val="0000FF"/>
                </a:solidFill>
                <a:latin typeface="Garamond" panose="02020404030301010803" pitchFamily="18" charset="0"/>
              </a:rPr>
              <a:t> </a:t>
            </a:r>
            <a:r>
              <a:rPr lang="pl-PL" sz="2200" dirty="0">
                <a:latin typeface="Garamond" panose="02020404030301010803" pitchFamily="18" charset="0"/>
              </a:rPr>
              <a:t>i </a:t>
            </a:r>
            <a:r>
              <a:rPr lang="pl-PL" sz="2200" b="1" dirty="0">
                <a:solidFill>
                  <a:srgbClr val="0000FF"/>
                </a:solidFill>
                <a:latin typeface="Garamond" panose="02020404030301010803" pitchFamily="18" charset="0"/>
              </a:rPr>
              <a:t>problemów</a:t>
            </a:r>
            <a:r>
              <a:rPr lang="pl-PL" sz="2200" dirty="0">
                <a:latin typeface="Garamond" panose="02020404030301010803" pitchFamily="18" charset="0"/>
              </a:rPr>
              <a:t> rozwojowych </a:t>
            </a:r>
            <a:r>
              <a:rPr lang="pl-PL" sz="2200" dirty="0" smtClean="0">
                <a:latin typeface="Garamond" panose="02020404030301010803" pitchFamily="18" charset="0"/>
              </a:rPr>
              <a:t>w subregionie</a:t>
            </a:r>
            <a:endParaRPr lang="pl-PL" sz="2200" dirty="0">
              <a:latin typeface="Garamond" panose="02020404030301010803" pitchFamily="18" charset="0"/>
            </a:endParaRPr>
          </a:p>
          <a:p>
            <a:pPr marL="447675" lvl="1" indent="-2667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2200" dirty="0">
                <a:latin typeface="Garamond" panose="02020404030301010803" pitchFamily="18" charset="0"/>
              </a:rPr>
              <a:t>wskazanie </a:t>
            </a:r>
            <a:r>
              <a:rPr lang="pl-PL" sz="2200" b="1" dirty="0">
                <a:solidFill>
                  <a:srgbClr val="0000FF"/>
                </a:solidFill>
                <a:latin typeface="Garamond" panose="02020404030301010803" pitchFamily="18" charset="0"/>
              </a:rPr>
              <a:t>terytorialnego ukierunkowania </a:t>
            </a:r>
            <a:r>
              <a:rPr lang="pl-PL" sz="2200" dirty="0" smtClean="0">
                <a:latin typeface="Garamond" panose="02020404030301010803" pitchFamily="18" charset="0"/>
              </a:rPr>
              <a:t>kluczowych działań</a:t>
            </a:r>
            <a:endParaRPr lang="pl-PL" sz="2200" dirty="0">
              <a:latin typeface="Garamond" panose="02020404030301010803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483768" y="0"/>
            <a:ext cx="6660232" cy="980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pl-PL" altLang="pl-PL" sz="2800" b="1" kern="0" dirty="0" smtClean="0">
                <a:solidFill>
                  <a:schemeClr val="bg1"/>
                </a:solidFill>
                <a:latin typeface="Garamond" panose="02020404030301010803" pitchFamily="18" charset="0"/>
              </a:rPr>
              <a:t>Subregionalne Zespoły Robocze (2)</a:t>
            </a:r>
          </a:p>
        </p:txBody>
      </p:sp>
    </p:spTree>
    <p:extLst>
      <p:ext uri="{BB962C8B-B14F-4D97-AF65-F5344CB8AC3E}">
        <p14:creationId xmlns:p14="http://schemas.microsoft.com/office/powerpoint/2010/main" val="1977732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4"/>
          <p:cNvSpPr txBox="1">
            <a:spLocks noChangeArrowheads="1"/>
          </p:cNvSpPr>
          <p:nvPr/>
        </p:nvSpPr>
        <p:spPr bwMode="auto">
          <a:xfrm>
            <a:off x="0" y="2060848"/>
            <a:ext cx="9144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18" charset="0"/>
                <a:cs typeface="Arial" panose="020B0604020202020204" pitchFamily="34" charset="0"/>
              </a:rPr>
              <a:t>Dziękuję za uwagę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altLang="pl-PL" sz="2800" b="1" dirty="0">
              <a:solidFill>
                <a:srgbClr val="FFFFFF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Garamond" panose="02020404030301010803" pitchFamily="18" charset="0"/>
                <a:cs typeface="Arial" panose="020B0604020202020204" pitchFamily="34" charset="0"/>
              </a:rPr>
              <a:t>www.strategia.pomorskie.eu</a:t>
            </a:r>
          </a:p>
        </p:txBody>
      </p:sp>
    </p:spTree>
    <p:extLst>
      <p:ext uri="{BB962C8B-B14F-4D97-AF65-F5344CB8AC3E}">
        <p14:creationId xmlns:p14="http://schemas.microsoft.com/office/powerpoint/2010/main" val="2289346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6912</TotalTime>
  <Words>184</Words>
  <Application>Microsoft Office PowerPoint</Application>
  <PresentationFormat>Pokaz na ekranie (4:3)</PresentationFormat>
  <Paragraphs>51</Paragraphs>
  <Slides>6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6</vt:i4>
      </vt:variant>
    </vt:vector>
  </HeadingPairs>
  <TitlesOfParts>
    <vt:vector size="14" baseType="lpstr">
      <vt:lpstr>Arial</vt:lpstr>
      <vt:lpstr>Cambria</vt:lpstr>
      <vt:lpstr>Garamond</vt:lpstr>
      <vt:lpstr>Times New Roman</vt:lpstr>
      <vt:lpstr>Wingdings</vt:lpstr>
      <vt:lpstr>Projekt domyślny</vt:lpstr>
      <vt:lpstr>4_Projekt domyślny</vt:lpstr>
      <vt:lpstr>1_Projekt domyślny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Agnieszka</dc:creator>
  <cp:lastModifiedBy>UMWP</cp:lastModifiedBy>
  <cp:revision>964</cp:revision>
  <dcterms:created xsi:type="dcterms:W3CDTF">2012-11-20T12:15:36Z</dcterms:created>
  <dcterms:modified xsi:type="dcterms:W3CDTF">2019-04-11T12:30:08Z</dcterms:modified>
</cp:coreProperties>
</file>