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33" r:id="rId2"/>
    <p:sldMasterId id="2147483747" r:id="rId3"/>
    <p:sldMasterId id="2147483761" r:id="rId4"/>
  </p:sldMasterIdLst>
  <p:notesMasterIdLst>
    <p:notesMasterId r:id="rId15"/>
  </p:notesMasterIdLst>
  <p:handoutMasterIdLst>
    <p:handoutMasterId r:id="rId16"/>
  </p:handoutMasterIdLst>
  <p:sldIdLst>
    <p:sldId id="385" r:id="rId5"/>
    <p:sldId id="389" r:id="rId6"/>
    <p:sldId id="394" r:id="rId7"/>
    <p:sldId id="395" r:id="rId8"/>
    <p:sldId id="392" r:id="rId9"/>
    <p:sldId id="390" r:id="rId10"/>
    <p:sldId id="387" r:id="rId11"/>
    <p:sldId id="388" r:id="rId12"/>
    <p:sldId id="386" r:id="rId13"/>
    <p:sldId id="369" r:id="rId14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CC99"/>
    <a:srgbClr val="FFCCCC"/>
    <a:srgbClr val="CCECFF"/>
    <a:srgbClr val="FFFFCC"/>
    <a:srgbClr val="FFFF66"/>
    <a:srgbClr val="E5381B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8412" autoAdjust="0"/>
    <p:restoredTop sz="86364" autoAdjust="0"/>
  </p:normalViewPr>
  <p:slideViewPr>
    <p:cSldViewPr>
      <p:cViewPr varScale="1">
        <p:scale>
          <a:sx n="72" d="100"/>
          <a:sy n="72" d="100"/>
        </p:scale>
        <p:origin x="22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latin typeface="Cambria" pitchFamily="18" charset="0"/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13762-5834-4288-A269-50FBDD42257C}" type="datetimeFigureOut">
              <a:rPr lang="pl-PL" smtClean="0">
                <a:latin typeface="Cambria" pitchFamily="18" charset="0"/>
              </a:rPr>
              <a:pPr/>
              <a:t>2019-08-27</a:t>
            </a:fld>
            <a:endParaRPr lang="pl-PL" dirty="0">
              <a:latin typeface="Cambria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latin typeface="Cambria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B964A-4107-439D-AC9D-5C183050823D}" type="slidenum">
              <a:rPr lang="pl-PL" smtClean="0">
                <a:latin typeface="Cambria" pitchFamily="18" charset="0"/>
              </a:rPr>
              <a:pPr/>
              <a:t>‹#›</a:t>
            </a:fld>
            <a:endParaRPr lang="pl-PL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92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 pitchFamily="18" charset="0"/>
              </a:defRPr>
            </a:lvl1pPr>
          </a:lstStyle>
          <a:p>
            <a:fld id="{FD911B82-E041-48ED-8C3A-170CCFBA280B}" type="datetimeFigureOut">
              <a:rPr lang="pl-PL" smtClean="0"/>
              <a:pPr/>
              <a:t>2019-08-27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 pitchFamily="18" charset="0"/>
              </a:defRPr>
            </a:lvl1pPr>
          </a:lstStyle>
          <a:p>
            <a:fld id="{037A99AF-729B-4B0D-8FCF-61A83B709EA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009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250" indent="-29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3462" indent="-236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6847" indent="-236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0232" indent="-236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603617" indent="-2366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7002" indent="-2366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50387" indent="-2366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23771" indent="-2366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E39096-0B55-4FF8-A5A6-9C68B653D4D5}" type="slidenum">
              <a:rPr lang="pl-PL" altLang="pl-PL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pl-PL" altLang="pl-PL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4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A99AF-729B-4B0D-8FCF-61A83B709EA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1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7DECB9-3A86-4D2B-9592-4A2754DD802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87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A99AF-729B-4B0D-8FCF-61A83B709EA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2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99AF-729B-4B0D-8FCF-61A83B709EAB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61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A99AF-729B-4B0D-8FCF-61A83B709EA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A99AF-729B-4B0D-8FCF-61A83B709EA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8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18CF4D-1C70-47CF-9444-46734825690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altLang="pl-PL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5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37EB-31DE-423A-B83F-6A38C91BBF12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8777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CA7A-C99C-4E91-9B10-64D155BB2FF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8275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64B1-9C33-4FE4-A857-295A318BD942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7368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C0EC-82D3-4A98-AD88-C7E31915232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1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5815B-172B-4AAA-A470-AE2F1482FFB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6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81DA-138F-43EC-AD6E-0723B4A2B33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5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75EB-907C-46A0-928A-9BF4081DD0D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86DE-C592-45EF-B7B2-B5165A5835E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5B8C-720F-428C-BF90-F36F84DCF77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3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D720-0363-406B-9E7D-99645A5BE6C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32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AD1F0-6CC4-4B2C-9292-283F973FC0C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5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37D0B-1B0F-4EC0-ACC3-11A8629F550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2759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F053-9EED-4D41-B7BA-979C6DF6860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9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A29D-F6AA-41B9-9C0B-36680D0D991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9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8D29-D549-4B11-B42B-3687F98E634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61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554D-2935-40B3-8312-0201BC219D7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76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07697-400C-44A9-8B26-A81541D19A1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9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0E93-20D1-4538-9345-B767C4B5AA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9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8B94-F086-4EF3-8543-6565E315C1F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78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8C36C-1C4C-4445-B5B4-68D127B77BA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14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0F2D4-946D-40E4-B579-705BC77C1DB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B6097-0B22-4FD8-9365-E2B23D801C2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6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BE375-E931-4302-9CEF-3A625E2BFAA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5610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D435-219D-4481-8F7F-72FDF0803ED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2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E739-9805-47E2-B012-143C47AE25B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3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02C1-B85C-4416-953E-77E7CE23DF9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26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6C5E-81A0-417E-AE43-5C2B7722B07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32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2D50-CA7D-49BD-BACC-610BC67F8A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17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04D6-B60B-47A0-B4B0-B7AB6C13639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8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1C2C-FCEE-4B58-B542-3E6EB3AA202F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14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336D3-2F2C-488A-8A4E-7E4CC3FE267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30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32C2-6371-4C5E-98F4-6E643656C0E9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5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7415-57E6-43A7-A0D2-8B7DAF8444CC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4835E-9F95-4EEA-839A-5CC08A2D6001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490434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8613-7990-436A-9679-3AB84D662C9F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7F22-4254-462D-B62F-85BF0961A83A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4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3DFD-EA56-406C-B9EA-589B968C1614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3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F1EF-B192-4D58-956B-F02DE1C20BE4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35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0CF4-BEBD-43EC-98EC-7492878D2069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2E37-1724-49FD-8DC6-9095286FE2A3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84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5869-E3E3-4173-B82A-309AC286392C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08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01B0-CC05-4F9D-8AC4-C71469255686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4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9D30-08FD-4139-82A6-51CD8238EE9F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43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1861-2D38-49CF-A96E-4152268B865E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2982-086B-4DB7-903B-31E90BC49792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93260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4BA4-49FC-4C16-8FFD-8B7EA2CD17F7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0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1F318-C09E-4A2A-9AA0-273339B6EA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466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A32F3-8C61-4979-B5F6-E42CE39B731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795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3276-24EB-4FFF-9817-6F0CEAE5478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8034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BC77-4D5C-4000-9807-53C46736CCD2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4257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5090-844F-4BC6-B938-B1E6654BA961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7486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FE61D8-8824-40F3-A92B-1214AD1A57C1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3464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60DC0-743E-47FB-9382-A0FEB47DAFB8}" type="slidenum">
              <a:rPr lang="pl-PL" altLang="pl-PL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0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566110-6F99-4739-B41A-58711B09151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7375E-280A-4CC7-9D24-FD119A84CF9D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6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0" y="234888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buNone/>
            </a:pPr>
            <a:r>
              <a:rPr lang="pl-PL" sz="3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Koncepcja prac nad </a:t>
            </a:r>
          </a:p>
          <a:p>
            <a:pPr algn="ctr" eaLnBrk="1" fontAlgn="base" hangingPunct="1">
              <a:spcBef>
                <a:spcPts val="0"/>
              </a:spcBef>
              <a:buNone/>
            </a:pPr>
            <a:r>
              <a:rPr lang="pl-PL" altLang="pl-PL" sz="3000" b="1" dirty="0" smtClean="0">
                <a:solidFill>
                  <a:srgbClr val="FFFF00"/>
                </a:solidFill>
                <a:latin typeface="Garamond" panose="02020404030301010803" pitchFamily="18" charset="0"/>
                <a:cs typeface="Times New Roman" pitchFamily="18" charset="0"/>
              </a:rPr>
              <a:t>Strategią Rozwoju Województwa Pomorskiego 2030</a:t>
            </a:r>
            <a:endParaRPr lang="pl-PL" altLang="pl-PL" sz="3000" b="1" dirty="0" smtClean="0">
              <a:solidFill>
                <a:schemeClr val="bg1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2272" y="626632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rgbClr val="FFFFFF"/>
                </a:solidFill>
                <a:latin typeface="Garamond" pitchFamily="18" charset="0"/>
              </a:rPr>
              <a:t>Pomorskie Forum Inicjatyw Pozarządowych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rgbClr val="FFFFFF"/>
                </a:solidFill>
                <a:latin typeface="Garamond" pitchFamily="18" charset="0"/>
              </a:rPr>
              <a:t>Słupsk, 29 sierpnia 2019 r.</a:t>
            </a:r>
            <a:endParaRPr lang="pl-PL" altLang="pl-PL" sz="1600" dirty="0">
              <a:solidFill>
                <a:srgbClr val="FFFFFF"/>
              </a:solidFill>
              <a:latin typeface="Garamond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680"/>
            <a:ext cx="2411760" cy="5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0" y="2060848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Dziękuję za uwagę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2800" b="1" dirty="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  <a:t>www.strategia.pomorskie.eu</a:t>
            </a:r>
            <a:br>
              <a:rPr kumimoji="0" lang="pl-PL" alt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rPr>
            </a:br>
            <a:endParaRPr kumimoji="0" lang="pl-PL" altLang="pl-PL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l-PL" altLang="pl-PL" sz="2800" b="1" dirty="0" smtClean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strategia2030@pomorskie.eu</a:t>
            </a:r>
            <a:endParaRPr lang="pl-PL" altLang="pl-PL" sz="2800" b="1" dirty="0">
              <a:solidFill>
                <a:srgbClr val="FFFF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732240" cy="980728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Przesłanki nowej SRWP 2030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pl-PL" sz="20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pl-PL" sz="2000" dirty="0" smtClean="0">
              <a:latin typeface="Garamond" panose="02020404030301010803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12" y="1036744"/>
            <a:ext cx="3828618" cy="558533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1504" y="1556792"/>
            <a:ext cx="536993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 dniem 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31 grudnia 2020 r.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wygasa obowiązująca SRWP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dostosowanie do nowych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dokumentów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 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poziomie krajowym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(SOR, KSRR 2030)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przygotowanie do nowej perspektywy finansowej 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UE 2021-2027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uwarunkowania społeczno-gospodarcze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skali globalnej, europejskiej i krajowej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Znalezione obrazy dla zapytania bezpieczeÅstwo energetycz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6" y="1712379"/>
            <a:ext cx="2358474" cy="15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Obraz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/>
          <a:stretch/>
        </p:blipFill>
        <p:spPr>
          <a:xfrm>
            <a:off x="3140479" y="2682338"/>
            <a:ext cx="3462293" cy="2182701"/>
          </a:xfrm>
          <a:prstGeom prst="rect">
            <a:avLst/>
          </a:prstGeom>
        </p:spPr>
      </p:pic>
      <p:sp>
        <p:nvSpPr>
          <p:cNvPr id="6" name="AutoShape 2" descr="Znalezione obrazy dla zapytania Brex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253688" y="4224168"/>
            <a:ext cx="2892330" cy="2584617"/>
            <a:chOff x="6251670" y="3946042"/>
            <a:chExt cx="2892330" cy="258461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459" y="4329006"/>
              <a:ext cx="2430221" cy="137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rostokąt 25"/>
            <p:cNvSpPr/>
            <p:nvPr/>
          </p:nvSpPr>
          <p:spPr>
            <a:xfrm>
              <a:off x="6714142" y="5761218"/>
              <a:ext cx="242985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1" i="0" u="none" strike="noStrike" kern="1200" cap="none" spc="150" normalizeH="0" baseline="0" noProof="0" dirty="0" smtClean="0">
                  <a:ln w="11430"/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Procesy</a:t>
              </a:r>
              <a:br>
                <a:rPr kumimoji="0" lang="pl-PL" sz="2200" b="1" i="0" u="none" strike="noStrike" kern="1200" cap="none" spc="150" normalizeH="0" baseline="0" noProof="0" dirty="0" smtClean="0">
                  <a:ln w="11430"/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</a:br>
              <a:r>
                <a:rPr kumimoji="0" lang="pl-PL" sz="2200" b="1" i="0" u="none" strike="noStrike" kern="1200" cap="none" spc="150" normalizeH="0" baseline="0" noProof="0" dirty="0" smtClean="0">
                  <a:ln w="11430"/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demograficzne</a:t>
              </a:r>
              <a:endParaRPr kumimoji="0" lang="pl-PL" sz="22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" name="Strzałka w prawo 32"/>
            <p:cNvSpPr/>
            <p:nvPr/>
          </p:nvSpPr>
          <p:spPr>
            <a:xfrm rot="12488207">
              <a:off x="6251670" y="3946042"/>
              <a:ext cx="1135589" cy="41423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411760" y="0"/>
            <a:ext cx="673224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Wyzwania 2020+</a:t>
            </a:r>
            <a:endParaRPr kumimoji="0" lang="pl-PL" altLang="pl-PL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2" name="Strzałka w prawo 31"/>
          <p:cNvSpPr/>
          <p:nvPr/>
        </p:nvSpPr>
        <p:spPr>
          <a:xfrm rot="9226202">
            <a:off x="6289018" y="2826319"/>
            <a:ext cx="676300" cy="407639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2986944" y="4459723"/>
            <a:ext cx="3762607" cy="2398277"/>
            <a:chOff x="3035354" y="4459723"/>
            <a:chExt cx="3762607" cy="2398277"/>
          </a:xfrm>
        </p:grpSpPr>
        <p:sp>
          <p:nvSpPr>
            <p:cNvPr id="28" name="Prostokąt 27"/>
            <p:cNvSpPr/>
            <p:nvPr/>
          </p:nvSpPr>
          <p:spPr>
            <a:xfrm>
              <a:off x="3035354" y="6427113"/>
              <a:ext cx="3762607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1" i="0" u="none" strike="noStrike" kern="1200" cap="none" spc="150" normalizeH="0" baseline="0" noProof="0" dirty="0" smtClean="0">
                  <a:ln w="11430"/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Rozwój technologiczny </a:t>
              </a:r>
              <a:endParaRPr kumimoji="0" lang="pl-PL" sz="22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" name="Strzałka w prawo 33"/>
            <p:cNvSpPr/>
            <p:nvPr/>
          </p:nvSpPr>
          <p:spPr>
            <a:xfrm rot="16200000">
              <a:off x="4585229" y="4587912"/>
              <a:ext cx="664018" cy="4076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534" y="5123741"/>
              <a:ext cx="2916801" cy="133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a 7"/>
          <p:cNvGrpSpPr/>
          <p:nvPr/>
        </p:nvGrpSpPr>
        <p:grpSpPr>
          <a:xfrm>
            <a:off x="-4435" y="991510"/>
            <a:ext cx="3482172" cy="1938950"/>
            <a:chOff x="-4435" y="991510"/>
            <a:chExt cx="3482172" cy="1938950"/>
          </a:xfrm>
        </p:grpSpPr>
        <p:sp>
          <p:nvSpPr>
            <p:cNvPr id="20" name="Prostokąt 19"/>
            <p:cNvSpPr/>
            <p:nvPr/>
          </p:nvSpPr>
          <p:spPr>
            <a:xfrm>
              <a:off x="-22" y="2483087"/>
              <a:ext cx="2445974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1" i="0" u="none" strike="noStrike" kern="1200" cap="none" spc="150" normalizeH="0" baseline="0" noProof="0" dirty="0" smtClean="0">
                  <a:ln w="11430"/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Ekstremizm</a:t>
              </a:r>
              <a:endParaRPr kumimoji="0" lang="pl-PL" sz="22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-4435" y="991510"/>
              <a:ext cx="3482172" cy="1938950"/>
              <a:chOff x="-4435" y="991510"/>
              <a:chExt cx="3482172" cy="1938950"/>
            </a:xfrm>
          </p:grpSpPr>
          <p:sp>
            <p:nvSpPr>
              <p:cNvPr id="31" name="Strzałka w prawo 30"/>
              <p:cNvSpPr/>
              <p:nvPr/>
            </p:nvSpPr>
            <p:spPr>
              <a:xfrm rot="1736336">
                <a:off x="2447132" y="2550109"/>
                <a:ext cx="1030605" cy="380351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435" y="991510"/>
                <a:ext cx="2470595" cy="1543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upa 8"/>
          <p:cNvGrpSpPr/>
          <p:nvPr/>
        </p:nvGrpSpPr>
        <p:grpSpPr>
          <a:xfrm>
            <a:off x="-7372" y="2978522"/>
            <a:ext cx="3490038" cy="1912088"/>
            <a:chOff x="-8700" y="3044270"/>
            <a:chExt cx="3490038" cy="1912088"/>
          </a:xfrm>
        </p:grpSpPr>
        <p:sp>
          <p:nvSpPr>
            <p:cNvPr id="19" name="Prostokąt 18"/>
            <p:cNvSpPr/>
            <p:nvPr/>
          </p:nvSpPr>
          <p:spPr>
            <a:xfrm>
              <a:off x="-1" y="4525471"/>
              <a:ext cx="2445953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1" i="0" u="none" strike="noStrike" kern="1200" cap="none" spc="150" normalizeH="0" baseline="0" noProof="0" dirty="0" smtClean="0">
                  <a:ln w="11430"/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Zmiany klimatu</a:t>
              </a:r>
              <a:endParaRPr kumimoji="0" lang="pl-PL" sz="22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-8700" y="3044270"/>
              <a:ext cx="3490038" cy="1527088"/>
              <a:chOff x="-8700" y="3044270"/>
              <a:chExt cx="3490038" cy="1527088"/>
            </a:xfrm>
          </p:grpSpPr>
          <p:sp>
            <p:nvSpPr>
              <p:cNvPr id="36" name="Strzałka w prawo 35"/>
              <p:cNvSpPr/>
              <p:nvPr/>
            </p:nvSpPr>
            <p:spPr>
              <a:xfrm rot="20924069">
                <a:off x="2536407" y="3657411"/>
                <a:ext cx="944931" cy="40763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00" y="3044270"/>
                <a:ext cx="2474859" cy="152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8" name="Prostokąt 37"/>
          <p:cNvSpPr/>
          <p:nvPr/>
        </p:nvSpPr>
        <p:spPr>
          <a:xfrm>
            <a:off x="6716160" y="3166836"/>
            <a:ext cx="24298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15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Bezpieczeństwo energetyczne</a:t>
            </a:r>
            <a:endParaRPr kumimoji="0" lang="pl-PL" sz="2200" b="1" i="0" u="none" strike="noStrike" kern="1200" cap="none" spc="1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5" name="Picture 4" descr="Znalezione obrazy dla zapytania migracj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" y="5123741"/>
            <a:ext cx="2481949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rostokąt 38"/>
          <p:cNvSpPr/>
          <p:nvPr/>
        </p:nvSpPr>
        <p:spPr>
          <a:xfrm>
            <a:off x="-4434" y="6413763"/>
            <a:ext cx="247059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15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Migracje</a:t>
            </a:r>
            <a:endParaRPr kumimoji="0" lang="pl-PL" sz="2200" b="1" i="0" u="none" strike="noStrike" kern="1200" cap="none" spc="1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030" name="Picture 6" descr="Znalezione obrazy dla zapytania globalna konkurencj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24" y="985907"/>
            <a:ext cx="2428767" cy="16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rostokąt 39"/>
          <p:cNvSpPr/>
          <p:nvPr/>
        </p:nvSpPr>
        <p:spPr>
          <a:xfrm>
            <a:off x="5710262" y="1230567"/>
            <a:ext cx="19424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15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Globalna konkurencja</a:t>
            </a:r>
            <a:endParaRPr kumimoji="0" lang="pl-PL" sz="2200" b="1" i="0" u="none" strike="noStrike" kern="1200" cap="none" spc="1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1" name="Strzałka w prawo 40"/>
          <p:cNvSpPr/>
          <p:nvPr/>
        </p:nvSpPr>
        <p:spPr>
          <a:xfrm rot="6133947">
            <a:off x="5391491" y="2392356"/>
            <a:ext cx="1105617" cy="407639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Strzałka w prawo 41"/>
          <p:cNvSpPr/>
          <p:nvPr/>
        </p:nvSpPr>
        <p:spPr>
          <a:xfrm rot="19744866">
            <a:off x="2432528" y="4596696"/>
            <a:ext cx="1246819" cy="407639"/>
          </a:xfrm>
          <a:prstGeom prst="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980728"/>
          </a:xfrm>
        </p:spPr>
        <p:txBody>
          <a:bodyPr/>
          <a:lstStyle/>
          <a:p>
            <a:r>
              <a:rPr lang="pl-PL" alt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Polityka spójności 2020+</a:t>
            </a:r>
            <a:endParaRPr lang="en-GB" altLang="en-US" sz="2800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176213" indent="-1762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altLang="en-US" sz="2200" dirty="0" smtClean="0">
                <a:latin typeface="Garamond" panose="02020404030301010803" pitchFamily="18" charset="0"/>
              </a:rPr>
              <a:t>propozycji </a:t>
            </a:r>
            <a:r>
              <a:rPr lang="pl-PL" altLang="en-US" sz="2200" dirty="0">
                <a:latin typeface="Garamond" panose="02020404030301010803" pitchFamily="18" charset="0"/>
              </a:rPr>
              <a:t>Wieloletnich Ram Finansowych na lata </a:t>
            </a:r>
            <a:r>
              <a:rPr lang="pl-PL" altLang="en-US" sz="2200" dirty="0" smtClean="0">
                <a:latin typeface="Garamond" panose="02020404030301010803" pitchFamily="18" charset="0"/>
              </a:rPr>
              <a:t>2021-2027 wg. KE: </a:t>
            </a:r>
            <a:br>
              <a:rPr lang="pl-PL" altLang="en-US" sz="2200" dirty="0" smtClean="0">
                <a:latin typeface="Garamond" panose="02020404030301010803" pitchFamily="18" charset="0"/>
              </a:rPr>
            </a:b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redukcja polityki </a:t>
            </a:r>
            <a:r>
              <a:rPr lang="pl-PL" altLang="en-US" sz="2200" b="1" dirty="0">
                <a:solidFill>
                  <a:srgbClr val="0000CC"/>
                </a:solidFill>
                <a:latin typeface="Garamond" panose="02020404030301010803" pitchFamily="18" charset="0"/>
              </a:rPr>
              <a:t>spójności </a:t>
            </a: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o </a:t>
            </a:r>
            <a:r>
              <a:rPr lang="pl-PL" altLang="en-US" sz="2200" b="1" dirty="0">
                <a:solidFill>
                  <a:srgbClr val="0000CC"/>
                </a:solidFill>
                <a:latin typeface="Garamond" panose="02020404030301010803" pitchFamily="18" charset="0"/>
              </a:rPr>
              <a:t>6-7% </a:t>
            </a:r>
            <a:r>
              <a:rPr lang="pl-PL" altLang="en-US" sz="2200" dirty="0">
                <a:latin typeface="Garamond" panose="02020404030301010803" pitchFamily="18" charset="0"/>
              </a:rPr>
              <a:t>do poziomu nieco ponad </a:t>
            </a: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331 </a:t>
            </a:r>
            <a:r>
              <a:rPr lang="pl-PL" altLang="en-US" sz="2200" b="1" dirty="0">
                <a:solidFill>
                  <a:srgbClr val="0000CC"/>
                </a:solidFill>
                <a:latin typeface="Garamond" panose="02020404030301010803" pitchFamily="18" charset="0"/>
              </a:rPr>
              <a:t>mld </a:t>
            </a: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EUR</a:t>
            </a:r>
            <a:endParaRPr lang="pl-PL" altLang="en-US" sz="2200" b="1" i="1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176213" indent="-1762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altLang="en-US" sz="2200" dirty="0" smtClean="0">
                <a:latin typeface="Garamond" panose="02020404030301010803" pitchFamily="18" charset="0"/>
              </a:rPr>
              <a:t>nastąpi </a:t>
            </a:r>
            <a:r>
              <a:rPr lang="pl-PL" altLang="en-US" sz="2200" dirty="0">
                <a:latin typeface="Garamond" panose="02020404030301010803" pitchFamily="18" charset="0"/>
              </a:rPr>
              <a:t>powiązanie budżetu z</a:t>
            </a:r>
            <a:r>
              <a:rPr lang="pl-PL" altLang="en-US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pl-PL" altLang="en-US" sz="2200" b="1" dirty="0">
                <a:solidFill>
                  <a:srgbClr val="0000CC"/>
                </a:solidFill>
                <a:latin typeface="Garamond" panose="02020404030301010803" pitchFamily="18" charset="0"/>
              </a:rPr>
              <a:t>wartościami </a:t>
            </a: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UE – „zasada praworządności”</a:t>
            </a:r>
            <a:endParaRPr lang="pl-PL" altLang="en-US" sz="2200" b="1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176213" indent="-17621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altLang="en-US" sz="2200" dirty="0" smtClean="0">
                <a:latin typeface="Garamond" panose="02020404030301010803" pitchFamily="18" charset="0"/>
              </a:rPr>
              <a:t>kryteria </a:t>
            </a:r>
            <a:r>
              <a:rPr lang="pl-PL" altLang="en-US" sz="2200" dirty="0">
                <a:latin typeface="Garamond" panose="02020404030301010803" pitchFamily="18" charset="0"/>
              </a:rPr>
              <a:t>podziału środków pomiędzy państwa </a:t>
            </a:r>
            <a:r>
              <a:rPr lang="pl-PL" altLang="en-US" sz="2200" dirty="0" smtClean="0">
                <a:latin typeface="Garamond" panose="02020404030301010803" pitchFamily="18" charset="0"/>
              </a:rPr>
              <a:t>członkowskie – oprócz </a:t>
            </a:r>
            <a:r>
              <a:rPr lang="pl-PL" altLang="en-US" sz="2200" dirty="0">
                <a:latin typeface="Garamond" panose="02020404030301010803" pitchFamily="18" charset="0"/>
              </a:rPr>
              <a:t>PKB na </a:t>
            </a:r>
            <a:r>
              <a:rPr lang="pl-PL" altLang="en-US" sz="2200" dirty="0" smtClean="0">
                <a:latin typeface="Garamond" panose="02020404030301010803" pitchFamily="18" charset="0"/>
              </a:rPr>
              <a:t>mieszkańca, także </a:t>
            </a:r>
            <a:r>
              <a:rPr lang="pl-PL" altLang="en-US" sz="2200" dirty="0">
                <a:latin typeface="Garamond" panose="02020404030301010803" pitchFamily="18" charset="0"/>
              </a:rPr>
              <a:t>wskaźniki związane </a:t>
            </a:r>
            <a:r>
              <a:rPr lang="pl-PL" altLang="en-US" sz="2200" dirty="0" smtClean="0">
                <a:latin typeface="Garamond" panose="02020404030301010803" pitchFamily="18" charset="0"/>
              </a:rPr>
              <a:t>m.in. </a:t>
            </a:r>
            <a:r>
              <a:rPr lang="pl-PL" altLang="en-US" sz="2200" dirty="0">
                <a:latin typeface="Garamond" panose="02020404030301010803" pitchFamily="18" charset="0"/>
              </a:rPr>
              <a:t>z</a:t>
            </a:r>
            <a:r>
              <a:rPr lang="pl-PL" altLang="en-US" sz="2200" dirty="0" smtClean="0">
                <a:latin typeface="Garamond" panose="02020404030301010803" pitchFamily="18" charset="0"/>
              </a:rPr>
              <a:t>:</a:t>
            </a:r>
          </a:p>
          <a:p>
            <a:pPr marL="895350" indent="-3524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demografią</a:t>
            </a:r>
          </a:p>
          <a:p>
            <a:pPr marL="895350" indent="-3524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ubóstwem</a:t>
            </a:r>
          </a:p>
          <a:p>
            <a:pPr marL="895350" indent="-3524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innowacjami</a:t>
            </a:r>
          </a:p>
          <a:p>
            <a:pPr marL="895350" indent="-3524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klimatem</a:t>
            </a:r>
          </a:p>
          <a:p>
            <a:pPr marL="895350" indent="-3524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altLang="en-US" sz="22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migracjami</a:t>
            </a:r>
          </a:p>
        </p:txBody>
      </p:sp>
      <p:pic>
        <p:nvPicPr>
          <p:cNvPr id="8194" name="Picture 2" descr="Znalezione obrazy dla zapytania polityka spÃ³jnoÅci 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9364"/>
            <a:ext cx="4520723" cy="24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732240" cy="980728"/>
          </a:xfrm>
        </p:spPr>
        <p:txBody>
          <a:bodyPr/>
          <a:lstStyle/>
          <a:p>
            <a:r>
              <a:rPr lang="pl-PL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Zasady opracowania </a:t>
            </a:r>
            <a:r>
              <a:rPr lang="pl-PL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SRWP 2030</a:t>
            </a:r>
            <a:endParaRPr lang="pl-PL" altLang="pl-PL" sz="2800" b="1" dirty="0" smtClean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1907704" y="1196752"/>
            <a:ext cx="6912768" cy="5661248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5000"/>
            </a:pPr>
            <a:r>
              <a:rPr lang="pl-PL" sz="2400" b="1" kern="1200" dirty="0">
                <a:solidFill>
                  <a:srgbClr val="0000FF"/>
                </a:solidFill>
                <a:latin typeface="Garamond" panose="02020404030301010803" pitchFamily="18" charset="0"/>
              </a:rPr>
              <a:t>wieloletnie planowanie rozwoju 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-Roman"/>
              </a:rPr>
              <a:t>– uwzględniające zmienność </a:t>
            </a:r>
            <a:r>
              <a:rPr lang="pl-PL" sz="2400" dirty="0">
                <a:latin typeface="Garamond" panose="02020404030301010803" pitchFamily="18" charset="0"/>
                <a:ea typeface="Times New Roman" panose="02020603050405020304" pitchFamily="18" charset="0"/>
                <a:cs typeface="Times-Roman"/>
              </a:rPr>
              <a:t>uwarunkowań 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-Roman"/>
              </a:rPr>
              <a:t>społeczno-gospodarczych</a:t>
            </a:r>
            <a:endParaRPr lang="pl-PL" sz="24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5000"/>
            </a:pPr>
            <a:r>
              <a:rPr lang="pl-PL" sz="2400" b="1" kern="1200" dirty="0" smtClean="0">
                <a:solidFill>
                  <a:srgbClr val="0000FF"/>
                </a:solidFill>
                <a:latin typeface="Garamond" panose="02020404030301010803" pitchFamily="18" charset="0"/>
              </a:rPr>
              <a:t>spójność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 – zbieżność z celami dokumentów strategicznych </a:t>
            </a:r>
            <a:r>
              <a:rPr lang="pl-PL" sz="2400" dirty="0">
                <a:latin typeface="Garamond" panose="02020404030301010803" pitchFamily="18" charset="0"/>
                <a:ea typeface="Times New Roman" panose="02020603050405020304" pitchFamily="18" charset="0"/>
              </a:rPr>
              <a:t>na poziomie 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europejskim i krajowym</a:t>
            </a:r>
            <a:endParaRPr lang="pl-PL" sz="2400" b="1" kern="1200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5000"/>
            </a:pPr>
            <a:r>
              <a:rPr lang="pl-PL" sz="2400" b="1" kern="1200" dirty="0" smtClean="0">
                <a:solidFill>
                  <a:srgbClr val="0000FF"/>
                </a:solidFill>
                <a:latin typeface="Garamond" panose="02020404030301010803" pitchFamily="18" charset="0"/>
              </a:rPr>
              <a:t>transparentność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 – otwartość na obywateli </a:t>
            </a:r>
            <a:b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i instytucje</a:t>
            </a:r>
            <a:endParaRPr lang="pl-PL" sz="2400" b="1" kern="1200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85000"/>
            </a:pPr>
            <a:r>
              <a:rPr lang="pl-PL" sz="2400" b="1" kern="1200" dirty="0" smtClean="0">
                <a:solidFill>
                  <a:srgbClr val="0000FF"/>
                </a:solidFill>
                <a:latin typeface="Garamond" panose="02020404030301010803" pitchFamily="18" charset="0"/>
              </a:rPr>
              <a:t>partnerstwo </a:t>
            </a:r>
            <a:r>
              <a:rPr lang="pl-PL" sz="2400" b="1" kern="1200" dirty="0">
                <a:solidFill>
                  <a:srgbClr val="0000FF"/>
                </a:solidFill>
                <a:latin typeface="Garamond" panose="02020404030301010803" pitchFamily="18" charset="0"/>
              </a:rPr>
              <a:t>i partycypacja społeczna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 – wizja </a:t>
            </a:r>
            <a:r>
              <a:rPr lang="pl-PL" sz="2400" dirty="0">
                <a:latin typeface="Garamond" panose="02020404030301010803" pitchFamily="18" charset="0"/>
                <a:ea typeface="Times New Roman" panose="02020603050405020304" pitchFamily="18" charset="0"/>
              </a:rPr>
              <a:t>oraz 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cele rozwojowe województwa uzgodnione w ramach </a:t>
            </a:r>
            <a:r>
              <a:rPr lang="pl-PL" sz="2400" dirty="0">
                <a:latin typeface="Garamond" panose="02020404030301010803" pitchFamily="18" charset="0"/>
                <a:ea typeface="Times New Roman" panose="02020603050405020304" pitchFamily="18" charset="0"/>
              </a:rPr>
              <a:t>otwartej debaty </a:t>
            </a:r>
            <a:r>
              <a:rPr lang="pl-PL" sz="2400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publicznej</a:t>
            </a:r>
            <a:endParaRPr lang="pl-PL" sz="2400" dirty="0">
              <a:latin typeface="Garamond" panose="020204040303010108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5" y="4869160"/>
            <a:ext cx="1571472" cy="7036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9" y="2378064"/>
            <a:ext cx="1181016" cy="9339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9" y="1170308"/>
            <a:ext cx="1283441" cy="87478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" y="3474195"/>
            <a:ext cx="1477005" cy="11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732240" cy="980728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Główne założenia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200" dirty="0" smtClean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200" dirty="0" smtClean="0">
              <a:latin typeface="Garamond" panose="02020404030301010803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" y="1052736"/>
            <a:ext cx="89644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SRWP 2030: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będzie oparta na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wyborach strategicznych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posiadających silny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mandat społeczny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wyznaczy mierzalne, możliwe do osiągnięcia i weryfikacji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cele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rozwojowe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będzie miała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 sprawczy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sym typeface="Wingdings" panose="05000000000000000000" pitchFamily="2" charset="2"/>
              </a:rPr>
              <a:t> narzędzia realizacji, na które SWP ma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sym typeface="Wingdings" panose="05000000000000000000" pitchFamily="2" charset="2"/>
              </a:rPr>
              <a:t>realny wpływ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owstanie w ramach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PARTYCYPACJI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– zapewniony zostanie wysoki poziom włączenia partnerów na wszystkich etapach</a:t>
            </a:r>
          </a:p>
        </p:txBody>
      </p:sp>
    </p:spTree>
    <p:extLst>
      <p:ext uri="{BB962C8B-B14F-4D97-AF65-F5344CB8AC3E}">
        <p14:creationId xmlns:p14="http://schemas.microsoft.com/office/powerpoint/2010/main" val="21558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/>
          <a:lstStyle/>
          <a:p>
            <a:pPr marL="266700" lvl="0" indent="-266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Subregionalne</a:t>
            </a:r>
            <a:r>
              <a:rPr lang="pl-PL" sz="2200" dirty="0" smtClean="0">
                <a:latin typeface="Garamond" panose="02020404030301010803" pitchFamily="18" charset="0"/>
              </a:rPr>
              <a:t> Zespoły Robocze </a:t>
            </a:r>
          </a:p>
          <a:p>
            <a:pPr marL="266700" lvl="0" indent="-266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e</a:t>
            </a:r>
            <a:r>
              <a:rPr lang="pl-PL" sz="22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ksperci</a:t>
            </a:r>
            <a:r>
              <a:rPr lang="pl-PL" sz="2200" dirty="0" smtClean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pl-PL" sz="2200" dirty="0" smtClean="0">
                <a:latin typeface="Garamond" panose="02020404030301010803" pitchFamily="18" charset="0"/>
              </a:rPr>
              <a:t>tematyczni </a:t>
            </a:r>
          </a:p>
          <a:p>
            <a:pPr marL="266700" lvl="0" indent="-266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dirty="0" smtClean="0">
                <a:latin typeface="Garamond" panose="02020404030301010803" pitchFamily="18" charset="0"/>
              </a:rPr>
              <a:t>informacje </a:t>
            </a:r>
            <a:r>
              <a:rPr lang="pl-PL" sz="2200" dirty="0">
                <a:latin typeface="Garamond" panose="02020404030301010803" pitchFamily="18" charset="0"/>
              </a:rPr>
              <a:t>w </a:t>
            </a:r>
            <a:r>
              <a:rPr lang="pl-PL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mediach </a:t>
            </a:r>
            <a:r>
              <a:rPr lang="pl-PL" sz="22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społecznościowych</a:t>
            </a:r>
            <a:r>
              <a:rPr lang="pl-PL" sz="2200" dirty="0" smtClean="0">
                <a:latin typeface="Garamond" panose="02020404030301010803" pitchFamily="18" charset="0"/>
              </a:rPr>
              <a:t>,</a:t>
            </a:r>
            <a:r>
              <a:rPr lang="pl-PL" sz="22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pl-PL" sz="2200" dirty="0" smtClean="0">
                <a:latin typeface="Garamond" panose="02020404030301010803" pitchFamily="18" charset="0"/>
              </a:rPr>
              <a:t>dedykowana</a:t>
            </a:r>
            <a:r>
              <a:rPr lang="pl-PL" sz="22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 strona www</a:t>
            </a:r>
            <a:endParaRPr lang="pl-PL" sz="2200" b="1" dirty="0">
              <a:solidFill>
                <a:srgbClr val="0000FF"/>
              </a:solidFill>
              <a:latin typeface="Garamond" panose="02020404030301010803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dirty="0">
                <a:latin typeface="Garamond" panose="02020404030301010803" pitchFamily="18" charset="0"/>
              </a:rPr>
              <a:t>k</a:t>
            </a:r>
            <a:r>
              <a:rPr lang="pl-PL" sz="2200" dirty="0" smtClean="0">
                <a:latin typeface="Garamond" panose="02020404030301010803" pitchFamily="18" charset="0"/>
              </a:rPr>
              <a:t>onsultacje (problemy / pytania)</a:t>
            </a:r>
            <a:r>
              <a:rPr lang="pl-PL" sz="2200" b="1" dirty="0" smtClean="0">
                <a:latin typeface="Garamond" panose="02020404030301010803" pitchFamily="18" charset="0"/>
              </a:rPr>
              <a:t> </a:t>
            </a:r>
            <a:r>
              <a:rPr lang="pl-PL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on-line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dirty="0" smtClean="0">
                <a:latin typeface="Garamond" panose="02020404030301010803" pitchFamily="18" charset="0"/>
              </a:rPr>
              <a:t>konsultacje z </a:t>
            </a:r>
            <a:r>
              <a:rPr lang="pl-PL" sz="2200" dirty="0">
                <a:latin typeface="Garamond" panose="02020404030301010803" pitchFamily="18" charset="0"/>
              </a:rPr>
              <a:t>gremiami o </a:t>
            </a:r>
            <a:r>
              <a:rPr lang="pl-PL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charakterze regionalnym</a:t>
            </a:r>
            <a:r>
              <a:rPr lang="pl-PL" sz="2200" dirty="0">
                <a:latin typeface="Garamond" panose="02020404030301010803" pitchFamily="18" charset="0"/>
              </a:rPr>
              <a:t> </a:t>
            </a:r>
            <a:endParaRPr lang="pl-PL" sz="2200" dirty="0" smtClean="0">
              <a:latin typeface="Garamond" panose="02020404030301010803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200" dirty="0" smtClean="0">
                <a:latin typeface="Garamond" panose="02020404030301010803" pitchFamily="18" charset="0"/>
              </a:rPr>
              <a:t>konsultacje z </a:t>
            </a:r>
            <a:r>
              <a:rPr lang="pl-PL" sz="22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innymi regionami</a:t>
            </a:r>
            <a:r>
              <a:rPr lang="pl-PL" sz="2200" dirty="0" smtClean="0">
                <a:solidFill>
                  <a:srgbClr val="0000FF"/>
                </a:solidFill>
                <a:latin typeface="Garamond" panose="02020404030301010803" pitchFamily="18" charset="0"/>
              </a:rPr>
              <a:t> </a:t>
            </a:r>
            <a:r>
              <a:rPr lang="pl-PL" sz="2200" dirty="0" smtClean="0">
                <a:latin typeface="Garamond" panose="02020404030301010803" pitchFamily="18" charset="0"/>
              </a:rPr>
              <a:t>oraz z </a:t>
            </a:r>
            <a:r>
              <a:rPr lang="pl-PL" sz="2200" b="1" dirty="0">
                <a:solidFill>
                  <a:srgbClr val="0000FF"/>
                </a:solidFill>
                <a:latin typeface="Garamond" panose="02020404030301010803" pitchFamily="18" charset="0"/>
              </a:rPr>
              <a:t>instytucjami spoza regionu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pl-PL" sz="22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uruchamiane mogą być </a:t>
            </a:r>
            <a:r>
              <a:rPr lang="pl-PL" sz="2200" b="1" dirty="0" smtClean="0">
                <a:solidFill>
                  <a:srgbClr val="FF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kolejne narzędzia partycypacyjne</a:t>
            </a:r>
            <a:r>
              <a:rPr lang="pl-PL" sz="22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, np. </a:t>
            </a:r>
            <a:r>
              <a:rPr lang="en-GB" sz="2200" i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design thinking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9510" y="0"/>
            <a:ext cx="676449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Uspołecznienie procesu</a:t>
            </a:r>
          </a:p>
        </p:txBody>
      </p:sp>
    </p:spTree>
    <p:extLst>
      <p:ext uri="{BB962C8B-B14F-4D97-AF65-F5344CB8AC3E}">
        <p14:creationId xmlns:p14="http://schemas.microsoft.com/office/powerpoint/2010/main" val="1755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11760" y="0"/>
            <a:ext cx="673224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Subregionalne Zespoły Robocze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49274" cy="5230550"/>
          </a:xfrm>
        </p:spPr>
      </p:pic>
    </p:spTree>
    <p:extLst>
      <p:ext uri="{BB962C8B-B14F-4D97-AF65-F5344CB8AC3E}">
        <p14:creationId xmlns:p14="http://schemas.microsoft.com/office/powerpoint/2010/main" val="31376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1"/>
          <p:cNvSpPr txBox="1">
            <a:spLocks noChangeArrowheads="1"/>
          </p:cNvSpPr>
          <p:nvPr/>
        </p:nvSpPr>
        <p:spPr bwMode="auto">
          <a:xfrm>
            <a:off x="2411760" y="0"/>
            <a:ext cx="673224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Harmonogram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467544" y="1048010"/>
          <a:ext cx="8162929" cy="549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1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1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3139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Zadania do realizacji</a:t>
                      </a:r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2019</a:t>
                      </a:r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2020</a:t>
                      </a:r>
                      <a:endParaRPr lang="pl-PL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48"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II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III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IV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II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III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IV</a:t>
                      </a:r>
                      <a:endParaRPr lang="pl-PL" sz="14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Przyjęcie przez </a:t>
                      </a:r>
                      <a: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SWP zasad</a:t>
                      </a: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trybu</a:t>
                      </a:r>
                      <a:b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i </a:t>
                      </a: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harmonogramu opracowania SRWP 2030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Opracowanie projektu SRWP 2030, w tym organizacja debat, konferencji, </a:t>
                      </a:r>
                      <a: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seminariów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25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Zatwierdzenie projektu SRWP 2030 </a:t>
                      </a:r>
                      <a:r>
                        <a:rPr lang="pl-PL" sz="1500" b="1" dirty="0" smtClean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przez ZWP</a:t>
                      </a:r>
                      <a: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(na tym etapie rozpoczną się prace nad RPO </a:t>
                      </a:r>
                      <a:b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i RPS 2021+)</a:t>
                      </a:r>
                      <a:endParaRPr lang="pl-PL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Konsultacje społeczne projektu SRWP 2030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Ocena ex-ante projektu SRWP </a:t>
                      </a:r>
                      <a: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2030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Strategiczna ocena oddziaływania na środowisko projektu SRWP 2030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Zatwierdzenie projektu SRWP 2030 przez </a:t>
                      </a:r>
                      <a: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ZWP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Zatwierdzenie SRWP 2030 przez </a:t>
                      </a:r>
                      <a:r>
                        <a:rPr lang="pl-PL" sz="1500" b="1" dirty="0" smtClean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SWP</a:t>
                      </a:r>
                      <a: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pl-PL" sz="15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(na tym etapie przyjęcie RPO i RPS 2021+)</a:t>
                      </a:r>
                      <a:endParaRPr lang="pl-PL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459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5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Działania </a:t>
                      </a:r>
                      <a:r>
                        <a:rPr lang="pl-PL" sz="1500" dirty="0" smtClean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informacyjne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Istnieje możliwość modyfikacji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harmonogramu przez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ZWP w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granicach 3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miesięcy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6936</TotalTime>
  <Words>309</Words>
  <Application>Microsoft Office PowerPoint</Application>
  <PresentationFormat>Pokaz na ekranie (4:3)</PresentationFormat>
  <Paragraphs>83</Paragraphs>
  <Slides>10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Arial</vt:lpstr>
      <vt:lpstr>Cambria</vt:lpstr>
      <vt:lpstr>Garamond</vt:lpstr>
      <vt:lpstr>Times New Roman</vt:lpstr>
      <vt:lpstr>Times-Roman</vt:lpstr>
      <vt:lpstr>Wingdings</vt:lpstr>
      <vt:lpstr>Projekt domyślny</vt:lpstr>
      <vt:lpstr>1_Projekt domyślny</vt:lpstr>
      <vt:lpstr>4_Projekt domyślny</vt:lpstr>
      <vt:lpstr>3_Projekt domyślny</vt:lpstr>
      <vt:lpstr>Prezentacja programu PowerPoint</vt:lpstr>
      <vt:lpstr>Przesłanki nowej SRWP 2030</vt:lpstr>
      <vt:lpstr>Prezentacja programu PowerPoint</vt:lpstr>
      <vt:lpstr>Polityka spójności 2020+</vt:lpstr>
      <vt:lpstr>Zasady opracowania SRWP 2030</vt:lpstr>
      <vt:lpstr>Główne założenia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cp:lastModifiedBy>IZ RPO WP</cp:lastModifiedBy>
  <cp:revision>968</cp:revision>
  <dcterms:created xsi:type="dcterms:W3CDTF">2012-11-20T12:15:36Z</dcterms:created>
  <dcterms:modified xsi:type="dcterms:W3CDTF">2019-08-27T07:25:52Z</dcterms:modified>
</cp:coreProperties>
</file>