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heme/themeOverride1.xml" ContentType="application/vnd.openxmlformats-officedocument.themeOverr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handoutMasterIdLst>
    <p:handoutMasterId r:id="rId22"/>
  </p:handoutMasterIdLst>
  <p:sldIdLst>
    <p:sldId id="282" r:id="rId5"/>
    <p:sldId id="306" r:id="rId6"/>
    <p:sldId id="272" r:id="rId7"/>
    <p:sldId id="299" r:id="rId8"/>
    <p:sldId id="301" r:id="rId9"/>
    <p:sldId id="302" r:id="rId10"/>
    <p:sldId id="273" r:id="rId11"/>
    <p:sldId id="293" r:id="rId12"/>
    <p:sldId id="286" r:id="rId13"/>
    <p:sldId id="287" r:id="rId14"/>
    <p:sldId id="288" r:id="rId15"/>
    <p:sldId id="291" r:id="rId16"/>
    <p:sldId id="289" r:id="rId17"/>
    <p:sldId id="290" r:id="rId18"/>
    <p:sldId id="304" r:id="rId19"/>
    <p:sldId id="303" r:id="rId20"/>
  </p:sldIdLst>
  <p:sldSz cx="12192000" cy="6858000"/>
  <p:notesSz cx="6724650" cy="9774238"/>
  <p:defaultTextStyle>
    <a:defPPr>
      <a:defRPr lang="en-GB"/>
    </a:defPPr>
    <a:lvl1pPr algn="l" rtl="0" fontAlgn="base">
      <a:spcBef>
        <a:spcPct val="0"/>
      </a:spcBef>
      <a:spcAft>
        <a:spcPct val="0"/>
      </a:spcAft>
      <a:defRPr sz="7600" b="1" kern="1200">
        <a:solidFill>
          <a:srgbClr val="FFD624"/>
        </a:solidFill>
        <a:latin typeface="Verdana" pitchFamily="34" charset="0"/>
        <a:ea typeface="+mn-ea"/>
        <a:cs typeface="+mn-cs"/>
      </a:defRPr>
    </a:lvl1pPr>
    <a:lvl2pPr marL="457200" algn="l" rtl="0" fontAlgn="base">
      <a:spcBef>
        <a:spcPct val="0"/>
      </a:spcBef>
      <a:spcAft>
        <a:spcPct val="0"/>
      </a:spcAft>
      <a:defRPr sz="7600" b="1" kern="1200">
        <a:solidFill>
          <a:srgbClr val="FFD624"/>
        </a:solidFill>
        <a:latin typeface="Verdana" pitchFamily="34" charset="0"/>
        <a:ea typeface="+mn-ea"/>
        <a:cs typeface="+mn-cs"/>
      </a:defRPr>
    </a:lvl2pPr>
    <a:lvl3pPr marL="914400" algn="l" rtl="0" fontAlgn="base">
      <a:spcBef>
        <a:spcPct val="0"/>
      </a:spcBef>
      <a:spcAft>
        <a:spcPct val="0"/>
      </a:spcAft>
      <a:defRPr sz="7600" b="1" kern="1200">
        <a:solidFill>
          <a:srgbClr val="FFD624"/>
        </a:solidFill>
        <a:latin typeface="Verdana" pitchFamily="34" charset="0"/>
        <a:ea typeface="+mn-ea"/>
        <a:cs typeface="+mn-cs"/>
      </a:defRPr>
    </a:lvl3pPr>
    <a:lvl4pPr marL="1371600" algn="l" rtl="0" fontAlgn="base">
      <a:spcBef>
        <a:spcPct val="0"/>
      </a:spcBef>
      <a:spcAft>
        <a:spcPct val="0"/>
      </a:spcAft>
      <a:defRPr sz="7600" b="1" kern="1200">
        <a:solidFill>
          <a:srgbClr val="FFD624"/>
        </a:solidFill>
        <a:latin typeface="Verdana" pitchFamily="34" charset="0"/>
        <a:ea typeface="+mn-ea"/>
        <a:cs typeface="+mn-cs"/>
      </a:defRPr>
    </a:lvl4pPr>
    <a:lvl5pPr marL="1828800" algn="l" rtl="0" fontAlgn="base">
      <a:spcBef>
        <a:spcPct val="0"/>
      </a:spcBef>
      <a:spcAft>
        <a:spcPct val="0"/>
      </a:spcAft>
      <a:defRPr sz="7600" b="1" kern="1200">
        <a:solidFill>
          <a:srgbClr val="FFD624"/>
        </a:solidFill>
        <a:latin typeface="Verdana" pitchFamily="34" charset="0"/>
        <a:ea typeface="+mn-ea"/>
        <a:cs typeface="+mn-cs"/>
      </a:defRPr>
    </a:lvl5pPr>
    <a:lvl6pPr marL="2286000" algn="l" defTabSz="914400" rtl="0" eaLnBrk="1" latinLnBrk="0" hangingPunct="1">
      <a:defRPr sz="7600" b="1" kern="1200">
        <a:solidFill>
          <a:srgbClr val="FFD624"/>
        </a:solidFill>
        <a:latin typeface="Verdana" pitchFamily="34" charset="0"/>
        <a:ea typeface="+mn-ea"/>
        <a:cs typeface="+mn-cs"/>
      </a:defRPr>
    </a:lvl6pPr>
    <a:lvl7pPr marL="2743200" algn="l" defTabSz="914400" rtl="0" eaLnBrk="1" latinLnBrk="0" hangingPunct="1">
      <a:defRPr sz="7600" b="1" kern="1200">
        <a:solidFill>
          <a:srgbClr val="FFD624"/>
        </a:solidFill>
        <a:latin typeface="Verdana" pitchFamily="34" charset="0"/>
        <a:ea typeface="+mn-ea"/>
        <a:cs typeface="+mn-cs"/>
      </a:defRPr>
    </a:lvl7pPr>
    <a:lvl8pPr marL="3200400" algn="l" defTabSz="914400" rtl="0" eaLnBrk="1" latinLnBrk="0" hangingPunct="1">
      <a:defRPr sz="7600" b="1" kern="1200">
        <a:solidFill>
          <a:srgbClr val="FFD624"/>
        </a:solidFill>
        <a:latin typeface="Verdana" pitchFamily="34" charset="0"/>
        <a:ea typeface="+mn-ea"/>
        <a:cs typeface="+mn-cs"/>
      </a:defRPr>
    </a:lvl8pPr>
    <a:lvl9pPr marL="3657600" algn="l" defTabSz="914400" rtl="0" eaLnBrk="1" latinLnBrk="0" hangingPunct="1">
      <a:defRPr sz="7600" b="1" kern="1200">
        <a:solidFill>
          <a:srgbClr val="FFD62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79" userDrawn="1">
          <p15:clr>
            <a:srgbClr val="A4A3A4"/>
          </p15:clr>
        </p15:guide>
        <p15:guide id="2" pos="211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AA63"/>
    <a:srgbClr val="333333"/>
    <a:srgbClr val="B9B9B9"/>
    <a:srgbClr val="0F5494"/>
    <a:srgbClr val="3166CF"/>
    <a:srgbClr val="2D5EC1"/>
    <a:srgbClr val="FFD624"/>
    <a:srgbClr val="3E6FD2"/>
    <a:srgbClr val="BDDE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433" autoAdjust="0"/>
  </p:normalViewPr>
  <p:slideViewPr>
    <p:cSldViewPr>
      <p:cViewPr varScale="1">
        <p:scale>
          <a:sx n="104" d="100"/>
          <a:sy n="104" d="100"/>
        </p:scale>
        <p:origin x="870" y="10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3996" y="90"/>
      </p:cViewPr>
      <p:guideLst>
        <p:guide orient="horz" pos="3079"/>
        <p:guide pos="211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14748" cy="489259"/>
          </a:xfrm>
          <a:prstGeom prst="rect">
            <a:avLst/>
          </a:prstGeom>
          <a:noFill/>
          <a:ln w="9525">
            <a:noFill/>
            <a:miter lim="800000"/>
            <a:headEnd/>
            <a:tailEnd/>
          </a:ln>
          <a:effectLst/>
        </p:spPr>
        <p:txBody>
          <a:bodyPr vert="horz" wrap="square" lIns="90195" tIns="45097" rIns="90195" bIns="45097" numCol="1" anchor="t"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08333" y="0"/>
            <a:ext cx="2914748" cy="489259"/>
          </a:xfrm>
          <a:prstGeom prst="rect">
            <a:avLst/>
          </a:prstGeom>
          <a:noFill/>
          <a:ln w="9525">
            <a:noFill/>
            <a:miter lim="800000"/>
            <a:headEnd/>
            <a:tailEnd/>
          </a:ln>
          <a:effectLst/>
        </p:spPr>
        <p:txBody>
          <a:bodyPr vert="horz" wrap="square" lIns="90195" tIns="45097" rIns="90195" bIns="45097" numCol="1" anchor="t" anchorCtr="0" compatLnSpc="1">
            <a:prstTxWarp prst="textNoShape">
              <a:avLst/>
            </a:prstTxWarp>
          </a:bodyPr>
          <a:lstStyle>
            <a:lvl1pPr algn="r">
              <a:defRPr sz="1200" b="0">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283417"/>
            <a:ext cx="2914748" cy="489258"/>
          </a:xfrm>
          <a:prstGeom prst="rect">
            <a:avLst/>
          </a:prstGeom>
          <a:noFill/>
          <a:ln w="9525">
            <a:noFill/>
            <a:miter lim="800000"/>
            <a:headEnd/>
            <a:tailEnd/>
          </a:ln>
          <a:effectLst/>
        </p:spPr>
        <p:txBody>
          <a:bodyPr vert="horz" wrap="square" lIns="90195" tIns="45097" rIns="90195" bIns="45097" numCol="1" anchor="b"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08333" y="9283417"/>
            <a:ext cx="2914748" cy="489258"/>
          </a:xfrm>
          <a:prstGeom prst="rect">
            <a:avLst/>
          </a:prstGeom>
          <a:noFill/>
          <a:ln w="9525">
            <a:noFill/>
            <a:miter lim="800000"/>
            <a:headEnd/>
            <a:tailEnd/>
          </a:ln>
          <a:effectLst/>
        </p:spPr>
        <p:txBody>
          <a:bodyPr vert="horz" wrap="square" lIns="90195" tIns="45097" rIns="90195" bIns="45097" numCol="1" anchor="b" anchorCtr="0" compatLnSpc="1">
            <a:prstTxWarp prst="textNoShape">
              <a:avLst/>
            </a:prstTxWarp>
          </a:bodyPr>
          <a:lstStyle>
            <a:lvl1pPr algn="r">
              <a:defRPr sz="1200" b="0">
                <a:solidFill>
                  <a:schemeClr val="tx1"/>
                </a:solidFill>
                <a:latin typeface="Arial" charset="0"/>
              </a:defRPr>
            </a:lvl1pPr>
          </a:lstStyle>
          <a:p>
            <a:pPr>
              <a:defRPr/>
            </a:pPr>
            <a:fld id="{5EC7A9CE-B5D3-4830-AA57-DD8049CE9F26}" type="slidenum">
              <a:rPr lang="en-GB"/>
              <a:pPr>
                <a:defRPr/>
              </a:pPr>
              <a:t>‹#›</a:t>
            </a:fld>
            <a:endParaRPr lang="en-GB"/>
          </a:p>
        </p:txBody>
      </p:sp>
    </p:spTree>
    <p:extLst>
      <p:ext uri="{BB962C8B-B14F-4D97-AF65-F5344CB8AC3E}">
        <p14:creationId xmlns:p14="http://schemas.microsoft.com/office/powerpoint/2010/main" val="35367662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14748" cy="489259"/>
          </a:xfrm>
          <a:prstGeom prst="rect">
            <a:avLst/>
          </a:prstGeom>
          <a:noFill/>
          <a:ln w="9525">
            <a:noFill/>
            <a:miter lim="800000"/>
            <a:headEnd/>
            <a:tailEnd/>
          </a:ln>
          <a:effectLst/>
        </p:spPr>
        <p:txBody>
          <a:bodyPr vert="horz" wrap="square" lIns="90195" tIns="45097" rIns="90195" bIns="45097" numCol="1" anchor="t"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08333" y="0"/>
            <a:ext cx="2914748" cy="489259"/>
          </a:xfrm>
          <a:prstGeom prst="rect">
            <a:avLst/>
          </a:prstGeom>
          <a:noFill/>
          <a:ln w="9525">
            <a:noFill/>
            <a:miter lim="800000"/>
            <a:headEnd/>
            <a:tailEnd/>
          </a:ln>
          <a:effectLst/>
        </p:spPr>
        <p:txBody>
          <a:bodyPr vert="horz" wrap="square" lIns="90195" tIns="45097" rIns="90195" bIns="45097" numCol="1" anchor="t" anchorCtr="0" compatLnSpc="1">
            <a:prstTxWarp prst="textNoShape">
              <a:avLst/>
            </a:prstTxWarp>
          </a:bodyPr>
          <a:lstStyle>
            <a:lvl1pPr algn="r">
              <a:defRPr sz="1200" b="0">
                <a:solidFill>
                  <a:schemeClr val="tx1"/>
                </a:solidFill>
                <a:latin typeface="Arial" charset="0"/>
              </a:defRPr>
            </a:lvl1pPr>
          </a:lstStyle>
          <a:p>
            <a:pPr>
              <a:defRPr/>
            </a:pPr>
            <a:endParaRPr lang="en-GB"/>
          </a:p>
        </p:txBody>
      </p:sp>
      <p:sp>
        <p:nvSpPr>
          <p:cNvPr id="8196" name="Rectangle 4"/>
          <p:cNvSpPr>
            <a:spLocks noGrp="1" noRot="1" noChangeAspect="1" noChangeArrowheads="1" noTextEdit="1"/>
          </p:cNvSpPr>
          <p:nvPr>
            <p:ph type="sldImg" idx="2"/>
          </p:nvPr>
        </p:nvSpPr>
        <p:spPr bwMode="auto">
          <a:xfrm>
            <a:off x="104775" y="733425"/>
            <a:ext cx="6516688" cy="3665538"/>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2152" y="4642491"/>
            <a:ext cx="5380348" cy="4398641"/>
          </a:xfrm>
          <a:prstGeom prst="rect">
            <a:avLst/>
          </a:prstGeom>
          <a:noFill/>
          <a:ln w="9525">
            <a:noFill/>
            <a:miter lim="800000"/>
            <a:headEnd/>
            <a:tailEnd/>
          </a:ln>
          <a:effectLst/>
        </p:spPr>
        <p:txBody>
          <a:bodyPr vert="horz" wrap="square" lIns="90195" tIns="45097" rIns="90195" bIns="45097"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283417"/>
            <a:ext cx="2914748" cy="489258"/>
          </a:xfrm>
          <a:prstGeom prst="rect">
            <a:avLst/>
          </a:prstGeom>
          <a:noFill/>
          <a:ln w="9525">
            <a:noFill/>
            <a:miter lim="800000"/>
            <a:headEnd/>
            <a:tailEnd/>
          </a:ln>
          <a:effectLst/>
        </p:spPr>
        <p:txBody>
          <a:bodyPr vert="horz" wrap="square" lIns="90195" tIns="45097" rIns="90195" bIns="45097" numCol="1" anchor="b" anchorCtr="0" compatLnSpc="1">
            <a:prstTxWarp prst="textNoShape">
              <a:avLst/>
            </a:prstTxWarp>
          </a:bodyPr>
          <a:lstStyle>
            <a:lvl1pPr>
              <a:defRPr sz="1200" b="0">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08333" y="9283417"/>
            <a:ext cx="2914748" cy="489258"/>
          </a:xfrm>
          <a:prstGeom prst="rect">
            <a:avLst/>
          </a:prstGeom>
          <a:noFill/>
          <a:ln w="9525">
            <a:noFill/>
            <a:miter lim="800000"/>
            <a:headEnd/>
            <a:tailEnd/>
          </a:ln>
          <a:effectLst/>
        </p:spPr>
        <p:txBody>
          <a:bodyPr vert="horz" wrap="square" lIns="90195" tIns="45097" rIns="90195" bIns="45097" numCol="1" anchor="b" anchorCtr="0" compatLnSpc="1">
            <a:prstTxWarp prst="textNoShape">
              <a:avLst/>
            </a:prstTxWarp>
          </a:bodyPr>
          <a:lstStyle>
            <a:lvl1pPr algn="r">
              <a:defRPr sz="1200" b="0">
                <a:solidFill>
                  <a:schemeClr val="tx1"/>
                </a:solidFill>
                <a:latin typeface="Arial" charset="0"/>
              </a:defRPr>
            </a:lvl1pPr>
          </a:lstStyle>
          <a:p>
            <a:pPr>
              <a:defRPr/>
            </a:pPr>
            <a:fld id="{36441B25-C4D1-47DB-817D-B9C4FC5392FB}" type="slidenum">
              <a:rPr lang="en-GB"/>
              <a:pPr>
                <a:defRPr/>
              </a:pPr>
              <a:t>‹#›</a:t>
            </a:fld>
            <a:endParaRPr lang="en-GB"/>
          </a:p>
        </p:txBody>
      </p:sp>
    </p:spTree>
    <p:extLst>
      <p:ext uri="{BB962C8B-B14F-4D97-AF65-F5344CB8AC3E}">
        <p14:creationId xmlns:p14="http://schemas.microsoft.com/office/powerpoint/2010/main" val="31299238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1</a:t>
            </a:fld>
            <a:endParaRPr lang="en-GB"/>
          </a:p>
        </p:txBody>
      </p:sp>
    </p:spTree>
    <p:extLst>
      <p:ext uri="{BB962C8B-B14F-4D97-AF65-F5344CB8AC3E}">
        <p14:creationId xmlns:p14="http://schemas.microsoft.com/office/powerpoint/2010/main" val="469880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10</a:t>
            </a:fld>
            <a:endParaRPr lang="en-GB"/>
          </a:p>
        </p:txBody>
      </p:sp>
    </p:spTree>
    <p:extLst>
      <p:ext uri="{BB962C8B-B14F-4D97-AF65-F5344CB8AC3E}">
        <p14:creationId xmlns:p14="http://schemas.microsoft.com/office/powerpoint/2010/main" val="3013408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114" indent="-169114">
              <a:buFont typeface="Arial" panose="020B0604020202020204" pitchFamily="34" charset="0"/>
              <a:buChar char="•"/>
            </a:pPr>
            <a:r>
              <a:rPr lang="en-GB" dirty="0"/>
              <a:t>Completion of the core and comprehensive rail and road TEN-T networks by 2030 is a priority. </a:t>
            </a:r>
          </a:p>
          <a:p>
            <a:pPr marL="169114" indent="-169114">
              <a:buFont typeface="Arial" panose="020B0604020202020204" pitchFamily="34" charset="0"/>
              <a:buChar char="•"/>
            </a:pPr>
            <a:endParaRPr lang="en-GB" dirty="0"/>
          </a:p>
          <a:p>
            <a:pPr marL="169114" indent="-169114">
              <a:buFont typeface="Arial" panose="020B0604020202020204" pitchFamily="34" charset="0"/>
              <a:buChar char="•"/>
            </a:pPr>
            <a:r>
              <a:rPr lang="en-US" dirty="0"/>
              <a:t>Connectivity is a key determinant of regional growth prospects. Investments in public transport are needed for better access to public services and employment, thus improving  the economic potential of rural areas and alleviating regional disparities. </a:t>
            </a:r>
          </a:p>
          <a:p>
            <a:pPr marL="169114" indent="-169114">
              <a:buFont typeface="Arial" panose="020B0604020202020204" pitchFamily="34" charset="0"/>
              <a:buChar char="•"/>
            </a:pPr>
            <a:endParaRPr lang="en-GB" dirty="0"/>
          </a:p>
          <a:p>
            <a:pPr marL="169114" indent="-169114">
              <a:buFont typeface="Arial" panose="020B0604020202020204" pitchFamily="34" charset="0"/>
              <a:buChar char="•"/>
            </a:pPr>
            <a:r>
              <a:rPr lang="en-GB" dirty="0"/>
              <a:t>Developing it in the market-failure areas will be essential for making such places more attractive, especially for business. This will also contribute to the achievement of the strategic Gigabit Society targets for 2025</a:t>
            </a:r>
            <a:endParaRPr lang="en-US" dirty="0"/>
          </a:p>
        </p:txBody>
      </p:sp>
      <p:sp>
        <p:nvSpPr>
          <p:cNvPr id="4" name="Slide Number Placeholder 3"/>
          <p:cNvSpPr>
            <a:spLocks noGrp="1"/>
          </p:cNvSpPr>
          <p:nvPr>
            <p:ph type="sldNum" sz="quarter" idx="5"/>
          </p:nvPr>
        </p:nvSpPr>
        <p:spPr/>
        <p:txBody>
          <a:bodyPr/>
          <a:lstStyle/>
          <a:p>
            <a:pPr>
              <a:defRPr/>
            </a:pPr>
            <a:fld id="{36441B25-C4D1-47DB-817D-B9C4FC5392FB}" type="slidenum">
              <a:rPr lang="en-GB" smtClean="0"/>
              <a:pPr>
                <a:defRPr/>
              </a:pPr>
              <a:t>11</a:t>
            </a:fld>
            <a:endParaRPr lang="en-GB"/>
          </a:p>
        </p:txBody>
      </p:sp>
    </p:spTree>
    <p:extLst>
      <p:ext uri="{BB962C8B-B14F-4D97-AF65-F5344CB8AC3E}">
        <p14:creationId xmlns:p14="http://schemas.microsoft.com/office/powerpoint/2010/main" val="16236817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(PO4 continues</a:t>
            </a:r>
            <a:r>
              <a:rPr lang="en-US" i="1" baseline="0" dirty="0" smtClean="0"/>
              <a:t> on the next slide….)</a:t>
            </a:r>
          </a:p>
          <a:p>
            <a:endParaRPr lang="en-US" i="1" baseline="0" dirty="0" smtClean="0"/>
          </a:p>
          <a:p>
            <a:r>
              <a:rPr lang="en-US" dirty="0" smtClean="0"/>
              <a:t>High </a:t>
            </a:r>
            <a:r>
              <a:rPr lang="en-US" dirty="0"/>
              <a:t>priority investment needs have been identified to improve access to employment, </a:t>
            </a:r>
            <a:r>
              <a:rPr lang="en-US" b="1" dirty="0"/>
              <a:t>in particular of long-term unemployed, and of inactive people</a:t>
            </a:r>
            <a:r>
              <a:rPr lang="en-US" dirty="0"/>
              <a:t>, enhance women’s labour market participation, as well as to modernise labour market institutions, to promote upskilling and reskilling opportunities, including for migrant worker and to better anticipate change.</a:t>
            </a:r>
          </a:p>
          <a:p>
            <a:pPr marL="169114" indent="-169114">
              <a:buFont typeface="Arial" panose="020B0604020202020204" pitchFamily="34" charset="0"/>
              <a:buChar char="•"/>
            </a:pPr>
            <a:r>
              <a:rPr lang="en-US" dirty="0"/>
              <a:t>High priority investment needs have therefore been identified to promote </a:t>
            </a:r>
            <a:r>
              <a:rPr lang="en-US" b="1" dirty="0"/>
              <a:t>equal access </a:t>
            </a:r>
            <a:r>
              <a:rPr lang="en-US" dirty="0"/>
              <a:t>to and improve the </a:t>
            </a:r>
            <a:r>
              <a:rPr lang="en-US" b="1" dirty="0"/>
              <a:t>quality, effectiveness and </a:t>
            </a:r>
            <a:r>
              <a:rPr lang="en-US" b="1" dirty="0" err="1"/>
              <a:t>labour</a:t>
            </a:r>
            <a:r>
              <a:rPr lang="en-US" b="1" dirty="0"/>
              <a:t> market relevance </a:t>
            </a:r>
            <a:r>
              <a:rPr lang="en-US" dirty="0"/>
              <a:t>of education and training at all levels.</a:t>
            </a:r>
          </a:p>
          <a:p>
            <a:pPr marL="169114" indent="-169114">
              <a:buFont typeface="Arial" panose="020B0604020202020204" pitchFamily="34" charset="0"/>
              <a:buChar char="•"/>
            </a:pPr>
            <a:r>
              <a:rPr lang="en-US" dirty="0"/>
              <a:t>Priority investment needs have been identified to foster </a:t>
            </a:r>
            <a:r>
              <a:rPr lang="en-US" b="1" dirty="0"/>
              <a:t>active inclusion</a:t>
            </a:r>
            <a:r>
              <a:rPr lang="en-US" dirty="0"/>
              <a:t>, to address material deprivation, to promote socio-economic integration of third country nationals.</a:t>
            </a:r>
          </a:p>
          <a:p>
            <a:endParaRPr lang="en-GB"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12</a:t>
            </a:fld>
            <a:endParaRPr lang="en-GB"/>
          </a:p>
        </p:txBody>
      </p:sp>
    </p:spTree>
    <p:extLst>
      <p:ext uri="{BB962C8B-B14F-4D97-AF65-F5344CB8AC3E}">
        <p14:creationId xmlns:p14="http://schemas.microsoft.com/office/powerpoint/2010/main" val="19429151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8606">
              <a:defRPr/>
            </a:pPr>
            <a:r>
              <a:rPr lang="en-US" dirty="0" smtClean="0"/>
              <a:t>High priority investment needs have been identified to promote transition to community – based services and for active and healthy ageing.</a:t>
            </a:r>
          </a:p>
          <a:p>
            <a:pPr defTabSz="918606">
              <a:defRPr/>
            </a:pPr>
            <a:r>
              <a:rPr lang="en-US" dirty="0" smtClean="0"/>
              <a:t>In terms of health investments, they are to aim at stronger primary care, more health promotion as well as coordination of healthcare , social care and long-term care systems.</a:t>
            </a:r>
            <a:endParaRPr lang="en-GB" dirty="0" smtClean="0"/>
          </a:p>
          <a:p>
            <a:endParaRPr lang="fr-BE" dirty="0" smtClean="0"/>
          </a:p>
          <a:p>
            <a:endParaRPr lang="en-GB" dirty="0" smtClean="0"/>
          </a:p>
          <a:p>
            <a:r>
              <a:rPr lang="en-GB" b="1" dirty="0" smtClean="0"/>
              <a:t>It </a:t>
            </a:r>
            <a:r>
              <a:rPr lang="en-GB" b="1" dirty="0"/>
              <a:t>will be of key importance to ensure synergies between the ERDF and EFS+ investments so as to maximise their impact and efficiency.</a:t>
            </a:r>
            <a:endParaRPr lang="en-US" b="1" dirty="0"/>
          </a:p>
        </p:txBody>
      </p:sp>
      <p:sp>
        <p:nvSpPr>
          <p:cNvPr id="4" name="Slide Number Placeholder 3"/>
          <p:cNvSpPr>
            <a:spLocks noGrp="1"/>
          </p:cNvSpPr>
          <p:nvPr>
            <p:ph type="sldNum" sz="quarter" idx="5"/>
          </p:nvPr>
        </p:nvSpPr>
        <p:spPr/>
        <p:txBody>
          <a:bodyPr/>
          <a:lstStyle/>
          <a:p>
            <a:pPr>
              <a:defRPr/>
            </a:pPr>
            <a:fld id="{36441B25-C4D1-47DB-817D-B9C4FC5392FB}" type="slidenum">
              <a:rPr lang="en-GB" smtClean="0"/>
              <a:pPr>
                <a:defRPr/>
              </a:pPr>
              <a:t>13</a:t>
            </a:fld>
            <a:endParaRPr lang="en-GB"/>
          </a:p>
        </p:txBody>
      </p:sp>
    </p:spTree>
    <p:extLst>
      <p:ext uri="{BB962C8B-B14F-4D97-AF65-F5344CB8AC3E}">
        <p14:creationId xmlns:p14="http://schemas.microsoft.com/office/powerpoint/2010/main" val="27768544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2239" indent="-172239">
              <a:buFont typeface="Arial" panose="020B0604020202020204" pitchFamily="34" charset="0"/>
              <a:buChar char="•"/>
            </a:pPr>
            <a:r>
              <a:rPr lang="en-US" dirty="0"/>
              <a:t>For 2021-2027, the COM proposed </a:t>
            </a:r>
            <a:r>
              <a:rPr lang="en-US" b="1" dirty="0"/>
              <a:t>a new Policy Objective 5 ‘Europe closer to citizens’ </a:t>
            </a:r>
            <a:r>
              <a:rPr lang="en-US" dirty="0"/>
              <a:t>as a visible commitment for integrated territorial and urban development and to further underline the distinctive territorial and urban dimension of Cohesion Policy;</a:t>
            </a:r>
            <a:endParaRPr lang="en-GB" dirty="0"/>
          </a:p>
          <a:p>
            <a:pPr marL="172239" indent="-172239">
              <a:buFont typeface="Arial" panose="020B0604020202020204" pitchFamily="34" charset="0"/>
              <a:buChar char="•"/>
            </a:pPr>
            <a:r>
              <a:rPr lang="en-US" dirty="0"/>
              <a:t>We want the </a:t>
            </a:r>
            <a:r>
              <a:rPr lang="en-US" b="1" dirty="0"/>
              <a:t>relevant urban, local and regional authorities and stakeholders to be fully involved and participate in the whole collaborative decision-making process from programming to implementation and monitoring </a:t>
            </a:r>
            <a:r>
              <a:rPr lang="en-US" dirty="0"/>
              <a:t>without unnecessary complication and burden. Subsidiarity needs to be taken into account, thus programming should be at that level which is the closest to the challenge;</a:t>
            </a:r>
            <a:endParaRPr lang="en-GB" dirty="0"/>
          </a:p>
          <a:p>
            <a:pPr marL="172239" indent="-172239">
              <a:buFont typeface="Arial" panose="020B0604020202020204" pitchFamily="34" charset="0"/>
              <a:buChar char="•"/>
            </a:pPr>
            <a:r>
              <a:rPr lang="en-US" dirty="0"/>
              <a:t>This new policy objective, together with the streamlined territorial instruments such as Integrated Territorial Investments (ITIs) and Community-led Local Development (CLLD) as well as other territorial tools - aims to </a:t>
            </a:r>
            <a:r>
              <a:rPr lang="en-US" b="1" dirty="0"/>
              <a:t>build on the place-based and bottom approach, and provide a flexible framework for Member States and regions to support an integrated approach to territorial development</a:t>
            </a:r>
            <a:r>
              <a:rPr lang="en-US" dirty="0"/>
              <a:t>;</a:t>
            </a:r>
            <a:endParaRPr lang="en-GB" dirty="0"/>
          </a:p>
          <a:p>
            <a:pPr marL="172239" indent="-172239">
              <a:buFont typeface="Arial" panose="020B0604020202020204" pitchFamily="34" charset="0"/>
              <a:buChar char="•"/>
            </a:pPr>
            <a:r>
              <a:rPr lang="en-US" dirty="0"/>
              <a:t>There are </a:t>
            </a:r>
            <a:r>
              <a:rPr lang="en-US" b="1" dirty="0"/>
              <a:t>two minimum requirements for integrated territorial development</a:t>
            </a:r>
            <a:r>
              <a:rPr lang="en-US" dirty="0"/>
              <a:t>: (1) investments must be based on integrated territorial strategies drawn up under the responsibility of the relevant territorial authorities or bodies (to further improve coherence in interventions and strategic planning), and (2) relevant territorial authorities or bodies must be involved in project selection to improve ownership;  </a:t>
            </a:r>
            <a:endParaRPr lang="en-GB" dirty="0"/>
          </a:p>
          <a:p>
            <a:pPr marL="172239" indent="-172239">
              <a:buFont typeface="Arial" panose="020B0604020202020204" pitchFamily="34" charset="0"/>
              <a:buChar char="•"/>
            </a:pPr>
            <a:r>
              <a:rPr lang="en-US" b="1" dirty="0"/>
              <a:t>In the case of Poland, the future ITIs should draw at build up capacities and on the good experience of this period</a:t>
            </a:r>
            <a:r>
              <a:rPr lang="en-US" dirty="0"/>
              <a:t>. They should not only aim at investments but also at planning and coordination of public services in a functional area across different municipalities and levels of governance; </a:t>
            </a:r>
            <a:endParaRPr lang="en-GB" dirty="0"/>
          </a:p>
          <a:p>
            <a:pPr marL="172239" indent="-172239">
              <a:buFont typeface="Arial" panose="020B0604020202020204" pitchFamily="34" charset="0"/>
              <a:buChar char="•"/>
            </a:pPr>
            <a:r>
              <a:rPr lang="en-US" b="1" dirty="0"/>
              <a:t>There is no need to draft completely new strategies. </a:t>
            </a:r>
            <a:r>
              <a:rPr lang="en-US" dirty="0"/>
              <a:t>However, revisions and updates of the existing strategies and the multi-level institutional arrangements between national, regional and local authorities must start early in advance to ensure the timely start of implementation. </a:t>
            </a:r>
            <a:endParaRPr lang="en-GB" dirty="0"/>
          </a:p>
          <a:p>
            <a:endParaRPr lang="en-US" dirty="0" smtClean="0"/>
          </a:p>
          <a:p>
            <a:endParaRPr lang="en-US" dirty="0"/>
          </a:p>
        </p:txBody>
      </p:sp>
      <p:sp>
        <p:nvSpPr>
          <p:cNvPr id="4" name="Slide Number Placeholder 3"/>
          <p:cNvSpPr>
            <a:spLocks noGrp="1"/>
          </p:cNvSpPr>
          <p:nvPr>
            <p:ph type="sldNum" sz="quarter" idx="5"/>
          </p:nvPr>
        </p:nvSpPr>
        <p:spPr/>
        <p:txBody>
          <a:bodyPr/>
          <a:lstStyle/>
          <a:p>
            <a:pPr>
              <a:defRPr/>
            </a:pPr>
            <a:fld id="{36441B25-C4D1-47DB-817D-B9C4FC5392FB}" type="slidenum">
              <a:rPr lang="en-GB" smtClean="0"/>
              <a:pPr>
                <a:defRPr/>
              </a:pPr>
              <a:t>14</a:t>
            </a:fld>
            <a:endParaRPr lang="en-GB"/>
          </a:p>
        </p:txBody>
      </p:sp>
    </p:spTree>
    <p:extLst>
      <p:ext uri="{BB962C8B-B14F-4D97-AF65-F5344CB8AC3E}">
        <p14:creationId xmlns:p14="http://schemas.microsoft.com/office/powerpoint/2010/main" val="1310433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6441B25-C4D1-47DB-817D-B9C4FC5392FB}" type="slidenum">
              <a:rPr lang="en-GB" smtClean="0"/>
              <a:pPr>
                <a:defRPr/>
              </a:pPr>
              <a:t>15</a:t>
            </a:fld>
            <a:endParaRPr lang="en-GB"/>
          </a:p>
        </p:txBody>
      </p:sp>
    </p:spTree>
    <p:extLst>
      <p:ext uri="{BB962C8B-B14F-4D97-AF65-F5344CB8AC3E}">
        <p14:creationId xmlns:p14="http://schemas.microsoft.com/office/powerpoint/2010/main" val="4854104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688797" fontAlgn="auto">
              <a:spcBef>
                <a:spcPts val="301"/>
              </a:spcBef>
              <a:spcAft>
                <a:spcPts val="603"/>
              </a:spcAft>
              <a:buClr>
                <a:srgbClr val="20AA63"/>
              </a:buClr>
            </a:pPr>
            <a:r>
              <a:rPr lang="en-I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The Commission can close its intervention here or after the MS’s response at the very end of the meeting.</a:t>
            </a:r>
          </a:p>
          <a:p>
            <a:pPr defTabSz="688797" fontAlgn="auto">
              <a:spcBef>
                <a:spcPts val="301"/>
              </a:spcBef>
              <a:spcAft>
                <a:spcPts val="603"/>
              </a:spcAft>
              <a:buClr>
                <a:srgbClr val="20AA63"/>
              </a:buClr>
            </a:pPr>
            <a:endParaRPr lang="en-I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defTabSz="688797" fontAlgn="auto">
              <a:spcBef>
                <a:spcPts val="301"/>
              </a:spcBef>
              <a:spcAft>
                <a:spcPts val="603"/>
              </a:spcAft>
              <a:buClr>
                <a:srgbClr val="20AA63"/>
              </a:buClr>
            </a:pPr>
            <a:r>
              <a:rPr lang="et-EE" b="1" dirty="0" err="1" smtClean="0"/>
              <a:t>The</a:t>
            </a:r>
            <a:r>
              <a:rPr lang="et-EE" b="1" dirty="0" smtClean="0"/>
              <a:t> </a:t>
            </a:r>
            <a:r>
              <a:rPr lang="et-EE" b="1" dirty="0" err="1" smtClean="0"/>
              <a:t>launch</a:t>
            </a:r>
            <a:r>
              <a:rPr lang="et-EE" b="1" dirty="0" smtClean="0"/>
              <a:t> </a:t>
            </a:r>
            <a:r>
              <a:rPr lang="et-EE" b="1" dirty="0" err="1" smtClean="0"/>
              <a:t>event</a:t>
            </a:r>
            <a:r>
              <a:rPr lang="et-EE" b="1" dirty="0" smtClean="0"/>
              <a:t> </a:t>
            </a:r>
            <a:r>
              <a:rPr lang="en-GB" b="1" dirty="0" smtClean="0"/>
              <a:t>for the 2014-20 period </a:t>
            </a:r>
            <a:r>
              <a:rPr lang="et-EE" b="1" dirty="0" err="1" smtClean="0"/>
              <a:t>was</a:t>
            </a:r>
            <a:r>
              <a:rPr lang="et-EE" b="1" dirty="0" smtClean="0"/>
              <a:t> </a:t>
            </a:r>
            <a:r>
              <a:rPr lang="et-EE" b="1" dirty="0" err="1" smtClean="0"/>
              <a:t>held</a:t>
            </a:r>
            <a:r>
              <a:rPr lang="et-EE" b="1" dirty="0" smtClean="0"/>
              <a:t> in </a:t>
            </a:r>
            <a:r>
              <a:rPr lang="et-EE" b="1" dirty="0" err="1" smtClean="0"/>
              <a:t>late</a:t>
            </a:r>
            <a:r>
              <a:rPr lang="et-EE" b="1" dirty="0" smtClean="0"/>
              <a:t> 2012, </a:t>
            </a:r>
            <a:r>
              <a:rPr lang="et-EE" b="1" dirty="0" err="1" smtClean="0"/>
              <a:t>the</a:t>
            </a:r>
            <a:r>
              <a:rPr lang="et-EE" b="1" dirty="0" smtClean="0"/>
              <a:t> PA </a:t>
            </a:r>
            <a:r>
              <a:rPr lang="et-EE" b="1" dirty="0" err="1" smtClean="0"/>
              <a:t>for</a:t>
            </a:r>
            <a:r>
              <a:rPr lang="en-GB" b="1" dirty="0" smtClean="0"/>
              <a:t> </a:t>
            </a:r>
            <a:r>
              <a:rPr lang="en-GB" b="1" i="0" dirty="0" smtClean="0"/>
              <a:t>Poland</a:t>
            </a:r>
            <a:r>
              <a:rPr lang="et-EE" b="1" i="1" dirty="0" smtClean="0"/>
              <a:t> </a:t>
            </a:r>
            <a:r>
              <a:rPr lang="et-EE" b="1" dirty="0" err="1" smtClean="0"/>
              <a:t>was</a:t>
            </a:r>
            <a:r>
              <a:rPr lang="et-EE" b="1" dirty="0" smtClean="0"/>
              <a:t> </a:t>
            </a:r>
            <a:r>
              <a:rPr lang="et-EE" b="1" dirty="0" err="1" smtClean="0"/>
              <a:t>adopted</a:t>
            </a:r>
            <a:r>
              <a:rPr lang="et-EE" b="1" dirty="0" smtClean="0"/>
              <a:t> </a:t>
            </a:r>
            <a:r>
              <a:rPr lang="et-EE" b="1" dirty="0" err="1" smtClean="0"/>
              <a:t>only</a:t>
            </a:r>
            <a:r>
              <a:rPr lang="et-EE" b="1" dirty="0" smtClean="0"/>
              <a:t> in </a:t>
            </a:r>
            <a:r>
              <a:rPr lang="en-GB" b="1" i="0" dirty="0" smtClean="0"/>
              <a:t>May</a:t>
            </a:r>
            <a:r>
              <a:rPr lang="en-GB" b="1" i="0" baseline="0" dirty="0" smtClean="0"/>
              <a:t> 2014</a:t>
            </a:r>
            <a:r>
              <a:rPr lang="et-EE" b="1" dirty="0" smtClean="0"/>
              <a:t>, </a:t>
            </a:r>
            <a:r>
              <a:rPr lang="et-EE" b="1" dirty="0" err="1" smtClean="0"/>
              <a:t>the</a:t>
            </a:r>
            <a:r>
              <a:rPr lang="et-EE" b="1" dirty="0" smtClean="0"/>
              <a:t> </a:t>
            </a:r>
            <a:r>
              <a:rPr lang="et-EE" b="1" dirty="0" err="1" smtClean="0"/>
              <a:t>first</a:t>
            </a:r>
            <a:r>
              <a:rPr lang="et-EE" b="1" dirty="0" smtClean="0"/>
              <a:t> OP in </a:t>
            </a:r>
            <a:r>
              <a:rPr lang="en-GB" b="1" dirty="0" smtClean="0"/>
              <a:t>December 2014</a:t>
            </a:r>
            <a:r>
              <a:rPr lang="en-GB" b="1" i="1" dirty="0" smtClean="0"/>
              <a:t> </a:t>
            </a:r>
            <a:r>
              <a:rPr lang="et-EE" b="1" dirty="0" smtClean="0"/>
              <a:t>and </a:t>
            </a:r>
            <a:r>
              <a:rPr lang="et-EE" b="1" dirty="0" err="1" smtClean="0"/>
              <a:t>the</a:t>
            </a:r>
            <a:r>
              <a:rPr lang="et-EE" b="1" dirty="0" smtClean="0"/>
              <a:t> last OP </a:t>
            </a:r>
            <a:r>
              <a:rPr lang="et-EE" b="1" dirty="0" err="1" smtClean="0"/>
              <a:t>only</a:t>
            </a:r>
            <a:r>
              <a:rPr lang="et-EE" b="1" dirty="0" smtClean="0"/>
              <a:t> in </a:t>
            </a:r>
            <a:r>
              <a:rPr lang="en-GB" b="1" dirty="0" smtClean="0"/>
              <a:t>February</a:t>
            </a:r>
            <a:r>
              <a:rPr lang="en-GB" b="1" baseline="0" dirty="0" smtClean="0"/>
              <a:t> 2015</a:t>
            </a:r>
            <a:r>
              <a:rPr lang="et-EE" b="1" dirty="0" smtClean="0"/>
              <a:t>. </a:t>
            </a:r>
            <a:r>
              <a:rPr lang="et-EE" b="1" dirty="0" err="1" smtClean="0"/>
              <a:t>This</a:t>
            </a:r>
            <a:r>
              <a:rPr lang="et-EE" b="1" dirty="0" smtClean="0"/>
              <a:t> shows </a:t>
            </a:r>
            <a:r>
              <a:rPr lang="et-EE" b="1" dirty="0" err="1" smtClean="0"/>
              <a:t>that</a:t>
            </a:r>
            <a:r>
              <a:rPr lang="et-EE" b="1" dirty="0" smtClean="0"/>
              <a:t> </a:t>
            </a:r>
            <a:r>
              <a:rPr lang="et-EE" b="1" dirty="0" err="1" smtClean="0"/>
              <a:t>it</a:t>
            </a:r>
            <a:r>
              <a:rPr lang="et-EE" b="1" dirty="0" smtClean="0"/>
              <a:t> </a:t>
            </a:r>
            <a:r>
              <a:rPr lang="et-EE" b="1" dirty="0" err="1" smtClean="0"/>
              <a:t>takes</a:t>
            </a:r>
            <a:r>
              <a:rPr lang="et-EE" b="1" dirty="0" smtClean="0"/>
              <a:t> (at </a:t>
            </a:r>
            <a:r>
              <a:rPr lang="et-EE" b="1" dirty="0" err="1" smtClean="0"/>
              <a:t>least</a:t>
            </a:r>
            <a:r>
              <a:rPr lang="et-EE" b="1" dirty="0" smtClean="0"/>
              <a:t>) 2 </a:t>
            </a:r>
            <a:r>
              <a:rPr lang="et-EE" b="1" dirty="0" err="1" smtClean="0"/>
              <a:t>years</a:t>
            </a:r>
            <a:r>
              <a:rPr lang="et-EE" b="1" dirty="0" smtClean="0"/>
              <a:t> </a:t>
            </a:r>
            <a:r>
              <a:rPr lang="et-EE" b="1" dirty="0" err="1" smtClean="0"/>
              <a:t>from</a:t>
            </a:r>
            <a:r>
              <a:rPr lang="et-EE" b="1" dirty="0" smtClean="0"/>
              <a:t> </a:t>
            </a:r>
            <a:r>
              <a:rPr lang="et-EE" b="1" dirty="0" err="1" smtClean="0"/>
              <a:t>launch</a:t>
            </a:r>
            <a:r>
              <a:rPr lang="et-EE" b="1" dirty="0" smtClean="0"/>
              <a:t> to </a:t>
            </a:r>
            <a:r>
              <a:rPr lang="et-EE" b="1" dirty="0" err="1" smtClean="0"/>
              <a:t>adoption</a:t>
            </a:r>
            <a:r>
              <a:rPr lang="et-EE" b="1" dirty="0" smtClean="0"/>
              <a:t> on programmes. </a:t>
            </a:r>
            <a:r>
              <a:rPr lang="et-EE" b="1" dirty="0" err="1" smtClean="0"/>
              <a:t>Let’s</a:t>
            </a:r>
            <a:r>
              <a:rPr lang="et-EE" b="1" dirty="0" smtClean="0"/>
              <a:t> </a:t>
            </a:r>
            <a:r>
              <a:rPr lang="et-EE" b="1" dirty="0" err="1" smtClean="0"/>
              <a:t>try</a:t>
            </a:r>
            <a:r>
              <a:rPr lang="et-EE" b="1" dirty="0" smtClean="0"/>
              <a:t> to </a:t>
            </a:r>
            <a:r>
              <a:rPr lang="et-EE" b="1" dirty="0" err="1" smtClean="0"/>
              <a:t>be</a:t>
            </a:r>
            <a:r>
              <a:rPr lang="et-EE" b="1" dirty="0" smtClean="0"/>
              <a:t> </a:t>
            </a:r>
            <a:r>
              <a:rPr lang="et-EE" b="1" dirty="0" err="1" smtClean="0"/>
              <a:t>better</a:t>
            </a:r>
            <a:r>
              <a:rPr lang="et-EE" b="1" dirty="0" smtClean="0"/>
              <a:t> </a:t>
            </a:r>
            <a:r>
              <a:rPr lang="et-EE" b="1" dirty="0" err="1" smtClean="0"/>
              <a:t>this</a:t>
            </a:r>
            <a:r>
              <a:rPr lang="et-EE" b="1" dirty="0" smtClean="0"/>
              <a:t> </a:t>
            </a:r>
            <a:r>
              <a:rPr lang="et-EE" b="1" dirty="0" err="1" smtClean="0"/>
              <a:t>time</a:t>
            </a:r>
            <a:r>
              <a:rPr lang="et-EE" b="1" dirty="0" smtClean="0"/>
              <a:t> </a:t>
            </a:r>
            <a:r>
              <a:rPr lang="et-EE" b="1" dirty="0" err="1" smtClean="0"/>
              <a:t>around</a:t>
            </a:r>
            <a:r>
              <a:rPr lang="et-EE" b="1" dirty="0" smtClean="0"/>
              <a:t>!</a:t>
            </a:r>
            <a:endParaRPr lang="en-IE" b="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defTabSz="688797" fontAlgn="auto">
              <a:spcBef>
                <a:spcPts val="301"/>
              </a:spcBef>
              <a:spcAft>
                <a:spcPts val="603"/>
              </a:spcAft>
              <a:buClr>
                <a:srgbClr val="20AA63"/>
              </a:buClr>
            </a:pPr>
            <a:endParaRPr lang="en-I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4407" indent="-344407" defTabSz="688797" fontAlgn="auto">
              <a:spcBef>
                <a:spcPts val="301"/>
              </a:spcBef>
              <a:spcAft>
                <a:spcPts val="603"/>
              </a:spcAft>
              <a:buClr>
                <a:srgbClr val="20AA63"/>
              </a:buClr>
              <a:buFont typeface="Arial" panose="020B0604020202020204" pitchFamily="34" charset="0"/>
              <a:buChar char="•"/>
            </a:pP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Commission</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ready</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to start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informal</a:t>
            </a:r>
            <a:r>
              <a:rPr lang="en-GB"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dialogue</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important</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to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make</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as</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much</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progress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as</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possible</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in 2019 and 2020</a:t>
            </a:r>
            <a:r>
              <a:rPr lang="en-I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On average, it takes 2 years to prepare programmes that are ready for adoption. GU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could</a:t>
            </a:r>
            <a:r>
              <a:rPr lang="en-I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give an example from 2014-2020 negotiations on how long it took from the launch event in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late</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I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2012 until adoption.</a:t>
            </a:r>
          </a:p>
          <a:p>
            <a:pPr marL="344407" indent="-344407" defTabSz="688797" fontAlgn="auto">
              <a:spcBef>
                <a:spcPts val="301"/>
              </a:spcBef>
              <a:spcAft>
                <a:spcPts val="603"/>
              </a:spcAft>
              <a:buClr>
                <a:srgbClr val="20AA63"/>
              </a:buClr>
              <a:buFont typeface="Arial" panose="020B0604020202020204" pitchFamily="34" charset="0"/>
              <a:buChar char="•"/>
            </a:pPr>
            <a:r>
              <a:rPr lang="en-IE" dirty="0" smtClean="0">
                <a:solidFill>
                  <a:srgbClr val="FF0000"/>
                </a:solidFill>
                <a:latin typeface="EC Square Sans Pro Thin" panose="020B0506040000020004" pitchFamily="34" charset="0"/>
                <a:ea typeface="Calibri" panose="020F0502020204030204" pitchFamily="34" charset="0"/>
                <a:cs typeface="Times New Roman" panose="02020603050405020304" pitchFamily="18" charset="0"/>
              </a:rPr>
              <a:t>Engage in dialogue with all relevant stakeholders </a:t>
            </a:r>
            <a:r>
              <a:rPr lang="en-IE" dirty="0" smtClean="0">
                <a:solidFill>
                  <a:srgbClr val="3166CF"/>
                </a:solidFill>
                <a:latin typeface="EC Square Sans Pro Thin" panose="020B0506040000020004" pitchFamily="34" charset="0"/>
                <a:ea typeface="Calibri" panose="020F0502020204030204" pitchFamily="34" charset="0"/>
                <a:cs typeface="Times New Roman" panose="02020603050405020304" pitchFamily="18" charset="0"/>
              </a:rPr>
              <a:t> in accordance with the Code of Conduct on partnership, which remains in force. This is the first programming period when we have a code that applies also for programming.</a:t>
            </a:r>
            <a:endParaRPr lang="en-GB" dirty="0" smtClean="0">
              <a:solidFill>
                <a:srgbClr val="3166CF"/>
              </a:solidFill>
              <a:latin typeface="EC Square Sans Pro Thin" panose="020B0506040000020004" pitchFamily="34" charset="0"/>
              <a:ea typeface="Calibri" panose="020F0502020204030204" pitchFamily="34" charset="0"/>
              <a:cs typeface="Times New Roman" panose="02020603050405020304" pitchFamily="18" charset="0"/>
            </a:endParaRPr>
          </a:p>
          <a:p>
            <a:pPr marL="344407" indent="-344407" defTabSz="688797" fontAlgn="auto">
              <a:spcBef>
                <a:spcPts val="301"/>
              </a:spcBef>
              <a:spcAft>
                <a:spcPts val="603"/>
              </a:spcAft>
              <a:buClr>
                <a:srgbClr val="20AA63"/>
              </a:buClr>
              <a:buFont typeface="Arial" panose="020B0604020202020204" pitchFamily="34" charset="0"/>
              <a:buChar char="•"/>
              <a:defRPr/>
            </a:pPr>
            <a:r>
              <a:rPr lang="en-GB"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Member State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is</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asked</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GB"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to send the Commission their programming plans </a:t>
            </a:r>
            <a:r>
              <a:rPr lang="en-GB" dirty="0" smtClean="0">
                <a:solidFill>
                  <a:srgbClr val="3166CF"/>
                </a:solidFill>
                <a:latin typeface="EC Square Sans Pro Thin" panose="020B0506040000020004" pitchFamily="34" charset="0"/>
                <a:ea typeface="Calibri" panose="020F0502020204030204" pitchFamily="34" charset="0"/>
                <a:cs typeface="Times New Roman" panose="02020603050405020304" pitchFamily="18" charset="0"/>
              </a:rPr>
              <a:t>(roadmap) </a:t>
            </a:r>
            <a:r>
              <a:rPr lang="en-GB" dirty="0" smtClean="0">
                <a:solidFill>
                  <a:srgbClr val="FF0000"/>
                </a:solidFill>
                <a:latin typeface="EC Square Sans Pro Thin" panose="020B0506040000020004" pitchFamily="34" charset="0"/>
                <a:ea typeface="Calibri" panose="020F0502020204030204" pitchFamily="34" charset="0"/>
                <a:cs typeface="Times New Roman" panose="02020603050405020304" pitchFamily="18" charset="0"/>
              </a:rPr>
              <a:t>by the end of June 2019. It should include a target date for the submission of mature PA and programmes ready for adoption before the end of 2020. </a:t>
            </a:r>
            <a:r>
              <a:rPr lang="en-GB" dirty="0" smtClean="0"/>
              <a:t>It should also include an intermediate date for the</a:t>
            </a:r>
            <a:r>
              <a:rPr lang="en-GB" b="1" dirty="0" smtClean="0"/>
              <a:t> </a:t>
            </a:r>
            <a:r>
              <a:rPr lang="en-GB" dirty="0" smtClean="0">
                <a:solidFill>
                  <a:srgbClr val="FF0000"/>
                </a:solidFill>
                <a:latin typeface="EC Square Sans Pro Thin" panose="020B0506040000020004" pitchFamily="34" charset="0"/>
                <a:ea typeface="Calibri" panose="020F0502020204030204" pitchFamily="34" charset="0"/>
                <a:cs typeface="Times New Roman" panose="02020603050405020304" pitchFamily="18" charset="0"/>
              </a:rPr>
              <a:t>submission of a mature draft PA and programmes on which the COM can consult internally and give feedback to MS. </a:t>
            </a:r>
          </a:p>
          <a:p>
            <a:pPr marL="344407" indent="-344407" defTabSz="688797" fontAlgn="auto">
              <a:spcBef>
                <a:spcPts val="301"/>
              </a:spcBef>
              <a:spcAft>
                <a:spcPts val="603"/>
              </a:spcAft>
              <a:buClr>
                <a:srgbClr val="20AA63"/>
              </a:buClr>
              <a:buFont typeface="Arial" panose="020B0604020202020204" pitchFamily="34" charset="0"/>
              <a:buChar char="•"/>
              <a:defRPr/>
            </a:pPr>
            <a:r>
              <a:rPr lang="en-IE" dirty="0" smtClean="0">
                <a:solidFill>
                  <a:srgbClr val="FF0000"/>
                </a:solidFill>
                <a:latin typeface="EC Square Sans Pro Thin" panose="020B0506040000020004" pitchFamily="34" charset="0"/>
                <a:ea typeface="Calibri" panose="020F0502020204030204" pitchFamily="34" charset="0"/>
                <a:cs typeface="Times New Roman" panose="02020603050405020304" pitchFamily="18" charset="0"/>
              </a:rPr>
              <a:t>A technical seminar with Managing Authorities on programming will take place </a:t>
            </a:r>
            <a:r>
              <a:rPr lang="en-IE" dirty="0" smtClean="0">
                <a:solidFill>
                  <a:srgbClr val="3166CF"/>
                </a:solidFill>
                <a:latin typeface="EC Square Sans Pro Thin" panose="020B0506040000020004" pitchFamily="34" charset="0"/>
                <a:ea typeface="Calibri" panose="020F0502020204030204" pitchFamily="34" charset="0"/>
                <a:cs typeface="Times New Roman" panose="02020603050405020304" pitchFamily="18" charset="0"/>
              </a:rPr>
              <a:t>on 14 June in Brussels.</a:t>
            </a:r>
          </a:p>
          <a:p>
            <a:pPr marL="344407" indent="-344407" defTabSz="688797" fontAlgn="auto">
              <a:spcBef>
                <a:spcPts val="301"/>
              </a:spcBef>
              <a:spcAft>
                <a:spcPts val="603"/>
              </a:spcAft>
              <a:buClr>
                <a:srgbClr val="20AA63"/>
              </a:buClr>
              <a:buFont typeface="Arial" panose="020B0604020202020204" pitchFamily="34" charset="0"/>
              <a:buChar char="•"/>
            </a:pPr>
            <a:r>
              <a:rPr lang="en-GB"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Our joint objective to adopt all Partnership Agreements</a:t>
            </a:r>
            <a:r>
              <a:rPr lang="en-GB" baseline="0"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GB" b="1" i="1" baseline="0"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(do not focus on the PA too much in MSs opposed to the PA idea in general)</a:t>
            </a:r>
            <a:r>
              <a:rPr lang="en-GB" b="1"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GB"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and programmes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by</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t-EE"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the</a:t>
            </a:r>
            <a:r>
              <a:rPr lang="et-EE"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end of 2020 </a:t>
            </a:r>
            <a:r>
              <a:rPr lang="en-GB"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 order to ensure a quick and smooth start/continuation of investment.</a:t>
            </a:r>
            <a:endParaRPr lang="en-US"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endParaRPr lang="en-GB" dirty="0" smtClean="0"/>
          </a:p>
          <a:p>
            <a:endParaRPr lang="en-GB" dirty="0"/>
          </a:p>
          <a:p>
            <a:endParaRPr lang="en-GB" dirty="0"/>
          </a:p>
        </p:txBody>
      </p:sp>
      <p:sp>
        <p:nvSpPr>
          <p:cNvPr id="4" name="Slide Number Placeholder 3"/>
          <p:cNvSpPr>
            <a:spLocks noGrp="1"/>
          </p:cNvSpPr>
          <p:nvPr>
            <p:ph type="sldNum" sz="quarter" idx="10"/>
          </p:nvPr>
        </p:nvSpPr>
        <p:spPr/>
        <p:txBody>
          <a:bodyPr/>
          <a:lstStyle/>
          <a:p>
            <a:pPr defTabSz="901946">
              <a:defRPr/>
            </a:pPr>
            <a:fld id="{36441B25-C4D1-47DB-817D-B9C4FC5392FB}" type="slidenum">
              <a:rPr lang="en-GB">
                <a:solidFill>
                  <a:srgbClr val="000000"/>
                </a:solidFill>
              </a:rPr>
              <a:pPr defTabSz="901946">
                <a:defRPr/>
              </a:pPr>
              <a:t>16</a:t>
            </a:fld>
            <a:endParaRPr lang="en-GB">
              <a:solidFill>
                <a:srgbClr val="000000"/>
              </a:solidFill>
            </a:endParaRPr>
          </a:p>
        </p:txBody>
      </p:sp>
    </p:spTree>
    <p:extLst>
      <p:ext uri="{BB962C8B-B14F-4D97-AF65-F5344CB8AC3E}">
        <p14:creationId xmlns:p14="http://schemas.microsoft.com/office/powerpoint/2010/main" val="2624597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2</a:t>
            </a:fld>
            <a:endParaRPr lang="en-GB"/>
          </a:p>
        </p:txBody>
      </p:sp>
    </p:spTree>
    <p:extLst>
      <p:ext uri="{BB962C8B-B14F-4D97-AF65-F5344CB8AC3E}">
        <p14:creationId xmlns:p14="http://schemas.microsoft.com/office/powerpoint/2010/main" val="3138928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369" indent="-169369">
              <a:buFont typeface="Arial" panose="020B0604020202020204" pitchFamily="34" charset="0"/>
              <a:buChar char="•"/>
            </a:pPr>
            <a:r>
              <a:rPr lang="en-GB" dirty="0"/>
              <a:t>The simplification to 5 objectives makes reporting simpler and clearer.</a:t>
            </a:r>
          </a:p>
          <a:p>
            <a:pPr marL="169369" indent="-169369">
              <a:buFont typeface="Arial" panose="020B0604020202020204" pitchFamily="34" charset="0"/>
              <a:buChar char="•"/>
            </a:pPr>
            <a:r>
              <a:rPr lang="en-GB" dirty="0"/>
              <a:t>The consolidation to 5 also creates greater flexibility to shift funds within priorities (</a:t>
            </a:r>
            <a:r>
              <a:rPr lang="en-GB" dirty="0" err="1"/>
              <a:t>eg</a:t>
            </a:r>
            <a:r>
              <a:rPr lang="en-GB" dirty="0"/>
              <a:t> between start-up support and innovation) to respond to emerging needs.</a:t>
            </a:r>
          </a:p>
          <a:p>
            <a:pPr marL="169369" indent="-169369">
              <a:buFont typeface="Arial" panose="020B0604020202020204" pitchFamily="34" charset="0"/>
              <a:buChar char="•"/>
            </a:pPr>
            <a:r>
              <a:rPr lang="en-GB" dirty="0"/>
              <a:t>Under each objective it is possible to support 2 kinds of horizontal measure</a:t>
            </a:r>
            <a:r>
              <a:rPr lang="et-EE" dirty="0"/>
              <a:t>s</a:t>
            </a:r>
            <a:r>
              <a:rPr lang="en-GB" dirty="0"/>
              <a:t>:</a:t>
            </a:r>
          </a:p>
          <a:p>
            <a:pPr marL="621018" lvl="1" indent="-169369">
              <a:buFont typeface="Arial" panose="020B0604020202020204" pitchFamily="34" charset="0"/>
              <a:buChar char="•"/>
            </a:pPr>
            <a:r>
              <a:rPr lang="en-GB" dirty="0"/>
              <a:t>Partnership</a:t>
            </a:r>
            <a:r>
              <a:rPr lang="en-GB" baseline="0" dirty="0"/>
              <a:t> (see below) </a:t>
            </a:r>
          </a:p>
          <a:p>
            <a:pPr marL="621018" lvl="1" indent="-169369">
              <a:buFont typeface="Arial" panose="020B0604020202020204" pitchFamily="34" charset="0"/>
              <a:buChar char="•"/>
            </a:pPr>
            <a:r>
              <a:rPr lang="en-GB" dirty="0"/>
              <a:t>Co-operation measures with partners across Europe</a:t>
            </a:r>
          </a:p>
          <a:p>
            <a:pPr marL="621018" lvl="1" indent="-169369">
              <a:buFont typeface="Arial" panose="020B0604020202020204" pitchFamily="34" charset="0"/>
              <a:buChar char="•"/>
            </a:pPr>
            <a:r>
              <a:rPr lang="en-GB" dirty="0"/>
              <a:t>Administrative capacity building</a:t>
            </a:r>
          </a:p>
          <a:p>
            <a:pPr marL="621018" lvl="1" indent="-169369">
              <a:buFont typeface="Arial" panose="020B0604020202020204" pitchFamily="34" charset="0"/>
              <a:buChar char="•"/>
            </a:pPr>
            <a:endParaRPr lang="en-GB" dirty="0"/>
          </a:p>
          <a:p>
            <a:pPr marL="169369" indent="-169369">
              <a:buFont typeface="Arial" panose="020B0604020202020204" pitchFamily="34" charset="0"/>
              <a:buChar char="•"/>
            </a:pPr>
            <a:r>
              <a:rPr lang="en-GB" dirty="0"/>
              <a:t>New as compared to 2014 -2020 programming period, is the Policy Objective 5 for </a:t>
            </a:r>
            <a:r>
              <a:rPr lang="en-GB" dirty="0" err="1"/>
              <a:t>intergated</a:t>
            </a:r>
            <a:r>
              <a:rPr lang="en-GB" dirty="0"/>
              <a:t> territorial development</a:t>
            </a:r>
          </a:p>
          <a:p>
            <a:pPr marL="169369" indent="-169369">
              <a:buFont typeface="Arial" panose="020B0604020202020204" pitchFamily="34" charset="0"/>
              <a:buChar char="•"/>
            </a:pPr>
            <a:r>
              <a:rPr lang="en-GB" dirty="0"/>
              <a:t>Thematic concentration provisions focus on priority 1 (innovation) and priority 2 (climate change) in line with the MFF Communication and wider EU obligations (Paris Agreement). </a:t>
            </a:r>
          </a:p>
          <a:p>
            <a:pPr marL="169369" indent="-169369">
              <a:buFont typeface="Arial" panose="020B0604020202020204" pitchFamily="34" charset="0"/>
              <a:buChar char="•"/>
            </a:pPr>
            <a:r>
              <a:rPr lang="et-EE" dirty="0"/>
              <a:t>(</a:t>
            </a:r>
            <a:r>
              <a:rPr lang="en-GB" dirty="0"/>
              <a:t>This of course, is how we are absorbing the equivalent of a 10% budget cut – we are maintaining spending in the key areas, effectively cutting transport spending.</a:t>
            </a:r>
            <a:r>
              <a:rPr lang="et-EE" dirty="0"/>
              <a:t>)</a:t>
            </a:r>
            <a:endParaRPr lang="en-GB" dirty="0"/>
          </a:p>
          <a:p>
            <a:pPr defTabSz="901946">
              <a:defRPr/>
            </a:pPr>
            <a:endParaRPr lang="en-IE" b="1" dirty="0"/>
          </a:p>
          <a:p>
            <a:pPr defTabSz="901946">
              <a:defRPr/>
            </a:pPr>
            <a:r>
              <a:rPr lang="en-IE" b="1" u="sng" dirty="0"/>
              <a:t>On partnership</a:t>
            </a:r>
            <a:endParaRPr lang="en-GB" b="1" u="sng" dirty="0"/>
          </a:p>
          <a:p>
            <a:pPr marL="169114" indent="-169114" defTabSz="901946">
              <a:buFont typeface="Arial" panose="020B0604020202020204" pitchFamily="34" charset="0"/>
              <a:buChar char="•"/>
              <a:defRPr/>
            </a:pPr>
            <a:r>
              <a:rPr lang="en-GB" b="1" dirty="0"/>
              <a:t>The involvement of social partners, urban and local authorities in reform and project design leads to greater ownership with positive effects on implementation. </a:t>
            </a:r>
            <a:r>
              <a:rPr lang="en-GB" dirty="0"/>
              <a:t>Strong social partners support sound bipartite and tripartite social dialogue. Therefore the horizontal principle of partnership remains in force as key for the Funds’ programming, implementation, monitoring and evaluation.</a:t>
            </a:r>
          </a:p>
          <a:p>
            <a:endParaRPr lang="en-IE" dirty="0"/>
          </a:p>
          <a:p>
            <a:pPr marL="169369" indent="-169369" defTabSz="901946">
              <a:buFont typeface="Arial" panose="020B0604020202020204" pitchFamily="34" charset="0"/>
              <a:buChar char="•"/>
              <a:defRPr/>
            </a:pPr>
            <a:r>
              <a:rPr lang="en-GB" b="1" dirty="0">
                <a:effectLst/>
              </a:rPr>
              <a:t>Each Member State shall organise the partnership </a:t>
            </a:r>
            <a:r>
              <a:rPr lang="en-GB" dirty="0">
                <a:effectLst/>
              </a:rPr>
              <a:t>with the competent regional and local authorities, social partners  and civil society organisations  with a view to ensure their </a:t>
            </a:r>
            <a:r>
              <a:rPr lang="en-GB" b="1" dirty="0">
                <a:effectLst/>
              </a:rPr>
              <a:t>timely and meaningful involvement  in  the preparation of the Partnership Agreements and Operational programmes </a:t>
            </a:r>
            <a:r>
              <a:rPr lang="en-GB" dirty="0">
                <a:effectLst/>
              </a:rPr>
              <a:t>and </a:t>
            </a:r>
            <a:r>
              <a:rPr lang="en-GB" b="1" dirty="0">
                <a:effectLst/>
              </a:rPr>
              <a:t>during their implementation</a:t>
            </a:r>
            <a:r>
              <a:rPr lang="en-GB" dirty="0">
                <a:effectLst/>
              </a:rPr>
              <a:t> through their participation in the relevant monitoring Committees. </a:t>
            </a:r>
          </a:p>
          <a:p>
            <a:pPr marL="169369" indent="-169369" defTabSz="901946">
              <a:buFont typeface="Arial" panose="020B0604020202020204" pitchFamily="34" charset="0"/>
              <a:buChar char="•"/>
              <a:defRPr/>
            </a:pPr>
            <a:endParaRPr lang="en-GB" dirty="0">
              <a:effectLst/>
            </a:endParaRPr>
          </a:p>
          <a:p>
            <a:pPr marL="169369" indent="-169369" defTabSz="901946">
              <a:buFont typeface="Arial" panose="020B0604020202020204" pitchFamily="34" charset="0"/>
              <a:buChar char="•"/>
              <a:defRPr/>
            </a:pPr>
            <a:r>
              <a:rPr lang="en-GB" dirty="0">
                <a:effectLst/>
              </a:rPr>
              <a:t>To this purpose, </a:t>
            </a:r>
            <a:r>
              <a:rPr lang="en-GB" b="1" dirty="0">
                <a:effectLst/>
              </a:rPr>
              <a:t>an appropriate amount of ESF + resources shall be allocated in each operational programme for the capacity building of the stakeholders involved, </a:t>
            </a:r>
            <a:r>
              <a:rPr lang="en-GB" b="0" dirty="0">
                <a:effectLst/>
              </a:rPr>
              <a:t>taking</a:t>
            </a:r>
            <a:r>
              <a:rPr lang="en-GB" b="0" baseline="0" dirty="0">
                <a:effectLst/>
              </a:rPr>
              <a:t> into account the findings of the country reports</a:t>
            </a:r>
            <a:r>
              <a:rPr lang="en-GB" b="0" dirty="0">
                <a:effectLst/>
              </a:rPr>
              <a:t>.</a:t>
            </a:r>
            <a:endParaRPr lang="en-GB" b="0" dirty="0"/>
          </a:p>
          <a:p>
            <a:endParaRPr lang="en-GB"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3</a:t>
            </a:fld>
            <a:endParaRPr lang="en-GB"/>
          </a:p>
        </p:txBody>
      </p:sp>
    </p:spTree>
    <p:extLst>
      <p:ext uri="{BB962C8B-B14F-4D97-AF65-F5344CB8AC3E}">
        <p14:creationId xmlns:p14="http://schemas.microsoft.com/office/powerpoint/2010/main" val="3138928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Key message: we are proposing a </a:t>
            </a:r>
            <a:r>
              <a:rPr lang="en-GB" b="1" dirty="0"/>
              <a:t>thorough modernisation</a:t>
            </a:r>
            <a:r>
              <a:rPr lang="en-GB" dirty="0"/>
              <a:t> of the ERDF and CF.</a:t>
            </a:r>
          </a:p>
          <a:p>
            <a:r>
              <a:rPr lang="en-GB" dirty="0"/>
              <a:t>3 elements to this modernisation:</a:t>
            </a:r>
          </a:p>
          <a:p>
            <a:pPr marL="169369" indent="-169369">
              <a:buFont typeface="Arial" panose="020B0604020202020204" pitchFamily="34" charset="0"/>
              <a:buChar char="•"/>
            </a:pPr>
            <a:r>
              <a:rPr lang="en-GB" b="1" dirty="0"/>
              <a:t>Modernised objectives</a:t>
            </a:r>
            <a:r>
              <a:rPr lang="en-GB" dirty="0"/>
              <a:t> – future oriented investments with a greater focus on smart, low carbon growth. De</a:t>
            </a:r>
            <a:r>
              <a:rPr lang="en-US" dirty="0"/>
              <a:t>tailed analysis of Member States’ investment challenges in the context of the European Semester will serve as a basis for the programming of the funds. Enabling conditions (or ex-ante </a:t>
            </a:r>
            <a:r>
              <a:rPr lang="en-US" dirty="0" err="1"/>
              <a:t>conditionalities</a:t>
            </a:r>
            <a:r>
              <a:rPr lang="en-US" dirty="0"/>
              <a:t>) will be maintained to ensure that the proper framework conditions for investment at the micro-level are put in place (state aid, public procurement, </a:t>
            </a:r>
            <a:r>
              <a:rPr lang="en-US" dirty="0" err="1"/>
              <a:t>etc</a:t>
            </a:r>
            <a:r>
              <a:rPr lang="en-US" dirty="0"/>
              <a:t>).</a:t>
            </a:r>
            <a:endParaRPr lang="en-GB" dirty="0"/>
          </a:p>
          <a:p>
            <a:pPr marL="169369" indent="-169369">
              <a:buFont typeface="Arial" panose="020B0604020202020204" pitchFamily="34" charset="0"/>
              <a:buChar char="•"/>
            </a:pPr>
            <a:r>
              <a:rPr lang="en-GB" b="1" dirty="0"/>
              <a:t>A more flexible policy</a:t>
            </a:r>
            <a:r>
              <a:rPr lang="en-GB" dirty="0"/>
              <a:t> – able to respond rapidly to emerging needs such as migration or globalisation/economic transformation. </a:t>
            </a:r>
            <a:r>
              <a:rPr lang="en-US" dirty="0"/>
              <a:t>Flexibility is, for example, provided in the form of a mid-term review in 2024 to adjust, if necessary, the priorities of the last programming years</a:t>
            </a:r>
            <a:r>
              <a:rPr lang="en-US" dirty="0" smtClean="0"/>
              <a:t>.     </a:t>
            </a:r>
            <a:endParaRPr lang="en-GB" dirty="0"/>
          </a:p>
          <a:p>
            <a:pPr marL="169369" indent="-169369">
              <a:buFont typeface="Arial" panose="020B0604020202020204" pitchFamily="34" charset="0"/>
              <a:buChar char="•"/>
            </a:pPr>
            <a:r>
              <a:rPr lang="en-GB" b="1" dirty="0"/>
              <a:t>A simpler policy</a:t>
            </a:r>
            <a:r>
              <a:rPr lang="en-GB" dirty="0"/>
              <a:t> – the administrative process thoroughly streamlined to enable easier – and quicker – implementation. No designation of programme authorities, reliance on national systems for those programmes with good track record etc.</a:t>
            </a:r>
          </a:p>
          <a:p>
            <a:r>
              <a:rPr lang="en-GB" b="0" i="0" dirty="0" smtClean="0">
                <a:solidFill>
                  <a:srgbClr val="FF0000"/>
                </a:solidFill>
              </a:rPr>
              <a:t>Potentially significant reduction in administrative cost, providing there is a substantial increase in the use of SCOs and less gold plating by the Polish administration. </a:t>
            </a:r>
            <a:endParaRPr lang="en-GB" i="0" dirty="0"/>
          </a:p>
        </p:txBody>
      </p:sp>
      <p:sp>
        <p:nvSpPr>
          <p:cNvPr id="4" name="Slide Number Placeholder 3"/>
          <p:cNvSpPr>
            <a:spLocks noGrp="1"/>
          </p:cNvSpPr>
          <p:nvPr>
            <p:ph type="sldNum" sz="quarter" idx="10"/>
          </p:nvPr>
        </p:nvSpPr>
        <p:spPr/>
        <p:txBody>
          <a:bodyPr/>
          <a:lstStyle/>
          <a:p>
            <a:pPr defTabSz="901946">
              <a:defRPr/>
            </a:pPr>
            <a:fld id="{36441B25-C4D1-47DB-817D-B9C4FC5392FB}" type="slidenum">
              <a:rPr lang="en-GB">
                <a:solidFill>
                  <a:srgbClr val="000000"/>
                </a:solidFill>
              </a:rPr>
              <a:pPr defTabSz="901946">
                <a:defRPr/>
              </a:pPr>
              <a:t>4</a:t>
            </a:fld>
            <a:endParaRPr lang="en-GB">
              <a:solidFill>
                <a:srgbClr val="000000"/>
              </a:solidFill>
            </a:endParaRPr>
          </a:p>
        </p:txBody>
      </p:sp>
    </p:spTree>
    <p:extLst>
      <p:ext uri="{BB962C8B-B14F-4D97-AF65-F5344CB8AC3E}">
        <p14:creationId xmlns:p14="http://schemas.microsoft.com/office/powerpoint/2010/main" val="3731405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688938" eaLnBrk="1" fontAlgn="auto" hangingPunct="1">
              <a:lnSpc>
                <a:spcPct val="115000"/>
              </a:lnSpc>
              <a:spcBef>
                <a:spcPts val="753"/>
              </a:spcBef>
              <a:spcAft>
                <a:spcPts val="0"/>
              </a:spcAft>
              <a:buClr>
                <a:srgbClr val="20AA63"/>
              </a:buClr>
              <a:defRPr/>
            </a:pPr>
            <a:r>
              <a:rPr lang="en-US" b="1" u="sng" dirty="0">
                <a:solidFill>
                  <a:srgbClr val="000000"/>
                </a:solidFill>
                <a:latin typeface="EC Square Sans Pro Thin" panose="020B0506040000020004" pitchFamily="34" charset="0"/>
                <a:ea typeface="Calibri" panose="020F0502020204030204" pitchFamily="34" charset="0"/>
                <a:cs typeface="Times New Roman" panose="02020603050405020304" pitchFamily="18" charset="0"/>
              </a:rPr>
              <a:t>FOR ERDF </a:t>
            </a:r>
            <a:r>
              <a:rPr lang="en-US" dirty="0">
                <a:solidFill>
                  <a:srgbClr val="000000"/>
                </a:solidFill>
                <a:latin typeface="EC Square Sans Pro Thin" panose="020B0506040000020004" pitchFamily="34" charset="0"/>
                <a:ea typeface="Calibri" panose="020F0502020204030204" pitchFamily="34" charset="0"/>
                <a:cs typeface="Times New Roman" panose="02020603050405020304" pitchFamily="18" charset="0"/>
              </a:rPr>
              <a:t>		</a:t>
            </a:r>
          </a:p>
          <a:p>
            <a:pPr defTabSz="688938" eaLnBrk="1" fontAlgn="auto" hangingPunct="1">
              <a:lnSpc>
                <a:spcPct val="115000"/>
              </a:lnSpc>
              <a:spcBef>
                <a:spcPts val="753"/>
              </a:spcBef>
              <a:spcAft>
                <a:spcPts val="0"/>
              </a:spcAft>
              <a:buClr>
                <a:srgbClr val="20AA63"/>
              </a:buClr>
              <a:defRPr/>
            </a:pPr>
            <a:r>
              <a:rPr lang="en-US" dirty="0">
                <a:solidFill>
                  <a:srgbClr val="000000"/>
                </a:solidFill>
                <a:latin typeface="EC Square Sans Pro Thin" panose="020B0506040000020004" pitchFamily="34" charset="0"/>
                <a:ea typeface="Calibri" panose="020F0502020204030204" pitchFamily="34" charset="0"/>
                <a:cs typeface="Times New Roman" panose="02020603050405020304" pitchFamily="18" charset="0"/>
              </a:rPr>
              <a:t>PO1	EUR 15,8 bn 	</a:t>
            </a:r>
          </a:p>
          <a:p>
            <a:pPr defTabSz="688938" eaLnBrk="1" fontAlgn="auto" hangingPunct="1">
              <a:lnSpc>
                <a:spcPct val="115000"/>
              </a:lnSpc>
              <a:spcBef>
                <a:spcPts val="753"/>
              </a:spcBef>
              <a:spcAft>
                <a:spcPts val="0"/>
              </a:spcAft>
              <a:buClr>
                <a:srgbClr val="20AA63"/>
              </a:buClr>
              <a:defRPr/>
            </a:pPr>
            <a:r>
              <a:rPr lang="en-US" dirty="0">
                <a:solidFill>
                  <a:srgbClr val="000000"/>
                </a:solidFill>
                <a:latin typeface="EC Square Sans Pro Thin" panose="020B0506040000020004" pitchFamily="34" charset="0"/>
                <a:ea typeface="Calibri" panose="020F0502020204030204" pitchFamily="34" charset="0"/>
                <a:cs typeface="Times New Roman" panose="02020603050405020304" pitchFamily="18" charset="0"/>
              </a:rPr>
              <a:t>PO2	EUR 13.59 bn	</a:t>
            </a:r>
          </a:p>
          <a:p>
            <a:pPr defTabSz="901946">
              <a:defRPr/>
            </a:pPr>
            <a:endParaRPr lang="en-IE" b="1" u="sng" baseline="0" dirty="0" smtClean="0"/>
          </a:p>
          <a:p>
            <a:pPr defTabSz="901946">
              <a:defRPr/>
            </a:pPr>
            <a:r>
              <a:rPr lang="en-IE" b="1" u="sng" baseline="0" dirty="0" smtClean="0"/>
              <a:t>For </a:t>
            </a:r>
            <a:r>
              <a:rPr lang="en-IE" b="1" u="sng" baseline="0" dirty="0"/>
              <a:t>the ESF+</a:t>
            </a:r>
          </a:p>
          <a:p>
            <a:pPr marL="169114" indent="-169114" defTabSz="901946">
              <a:buFont typeface="Arial" panose="020B0604020202020204" pitchFamily="34" charset="0"/>
              <a:buChar char="•"/>
              <a:defRPr/>
            </a:pPr>
            <a:r>
              <a:rPr lang="en-IE" baseline="0" dirty="0"/>
              <a:t>The 2% thematic concentration for material deprivation is part of the 25% for social inclusion. </a:t>
            </a:r>
            <a:r>
              <a:rPr lang="en-IE" dirty="0"/>
              <a:t>The target at EU level</a:t>
            </a:r>
            <a:r>
              <a:rPr lang="en-IE" baseline="0" dirty="0"/>
              <a:t> is 4%.</a:t>
            </a:r>
          </a:p>
          <a:p>
            <a:endParaRPr lang="en-IE" baseline="0" dirty="0" smtClean="0"/>
          </a:p>
          <a:p>
            <a:r>
              <a:rPr lang="en-IE" b="1" u="sng" baseline="0" dirty="0" smtClean="0"/>
              <a:t>For ERDF</a:t>
            </a:r>
          </a:p>
          <a:p>
            <a:pPr marL="172239" indent="-172239" defTabSz="918606">
              <a:buFont typeface="Arial" panose="020B0604020202020204" pitchFamily="34" charset="0"/>
              <a:buChar char="•"/>
              <a:defRPr/>
            </a:pPr>
            <a:r>
              <a:rPr lang="en-IE" baseline="0" dirty="0" smtClean="0"/>
              <a:t>Sustainable urban development (EUR 2.71 bn) - </a:t>
            </a:r>
            <a:r>
              <a:rPr lang="en-US" baseline="0" dirty="0" smtClean="0"/>
              <a:t>the amounts are in the current prices, as the rest; these amounts are not necessarily coming on the top of the PO1 and PO2 amounts.</a:t>
            </a:r>
          </a:p>
          <a:p>
            <a:pPr marL="172239" indent="-172239" defTabSz="918606">
              <a:buFont typeface="Arial" panose="020B0604020202020204" pitchFamily="34" charset="0"/>
              <a:buChar char="•"/>
              <a:defRPr/>
            </a:pPr>
            <a:r>
              <a:rPr lang="en-US" b="0" i="0" baseline="0" dirty="0" smtClean="0"/>
              <a:t>EUR 595 million</a:t>
            </a:r>
            <a:r>
              <a:rPr lang="en-US" b="1" i="1" baseline="0" dirty="0" smtClean="0"/>
              <a:t> </a:t>
            </a:r>
            <a:r>
              <a:rPr lang="en-US" baseline="0" dirty="0" smtClean="0"/>
              <a:t>for </a:t>
            </a:r>
            <a:r>
              <a:rPr lang="en-US" baseline="0" dirty="0" err="1" smtClean="0"/>
              <a:t>Interreg</a:t>
            </a:r>
            <a:r>
              <a:rPr lang="en-US" baseline="0" dirty="0" smtClean="0"/>
              <a:t> included in the total and the ERDF allocation on the slide</a:t>
            </a:r>
          </a:p>
          <a:p>
            <a:pPr marL="172239" indent="-172239" defTabSz="918606">
              <a:buFont typeface="Arial" panose="020B0604020202020204" pitchFamily="34" charset="0"/>
              <a:buChar char="•"/>
              <a:defRPr/>
            </a:pPr>
            <a:endParaRPr lang="en-US" baseline="0" dirty="0" smtClean="0"/>
          </a:p>
          <a:p>
            <a:pPr marL="172239" indent="-172239" defTabSz="918606">
              <a:buFont typeface="Arial" panose="020B0604020202020204" pitchFamily="34" charset="0"/>
              <a:buChar char="•"/>
              <a:defRPr/>
            </a:pPr>
            <a:endParaRPr lang="en-GB" dirty="0" smtClean="0"/>
          </a:p>
          <a:p>
            <a:pPr marL="172239" indent="-172239">
              <a:buFont typeface="Arial" panose="020B0604020202020204" pitchFamily="34" charset="0"/>
              <a:buChar char="•"/>
            </a:pPr>
            <a:endParaRPr lang="en-IE" baseline="0" dirty="0" smtClean="0"/>
          </a:p>
          <a:p>
            <a:pPr marL="169114" indent="-169114">
              <a:buFont typeface="Arial" panose="020B0604020202020204" pitchFamily="34" charset="0"/>
              <a:buChar char="•"/>
            </a:pPr>
            <a:endParaRPr lang="en-IE" baseline="0" dirty="0"/>
          </a:p>
        </p:txBody>
      </p:sp>
      <p:sp>
        <p:nvSpPr>
          <p:cNvPr id="4" name="Slide Number Placeholder 3"/>
          <p:cNvSpPr>
            <a:spLocks noGrp="1"/>
          </p:cNvSpPr>
          <p:nvPr>
            <p:ph type="sldNum" sz="quarter" idx="10"/>
          </p:nvPr>
        </p:nvSpPr>
        <p:spPr/>
        <p:txBody>
          <a:bodyPr/>
          <a:lstStyle/>
          <a:p>
            <a:pPr defTabSz="901946">
              <a:defRPr/>
            </a:pPr>
            <a:fld id="{36441B25-C4D1-47DB-817D-B9C4FC5392FB}" type="slidenum">
              <a:rPr lang="en-GB">
                <a:solidFill>
                  <a:srgbClr val="000000"/>
                </a:solidFill>
              </a:rPr>
              <a:pPr defTabSz="901946">
                <a:defRPr/>
              </a:pPr>
              <a:t>5</a:t>
            </a:fld>
            <a:endParaRPr lang="en-GB">
              <a:solidFill>
                <a:srgbClr val="000000"/>
              </a:solidFill>
            </a:endParaRPr>
          </a:p>
        </p:txBody>
      </p:sp>
    </p:spTree>
    <p:extLst>
      <p:ext uri="{BB962C8B-B14F-4D97-AF65-F5344CB8AC3E}">
        <p14:creationId xmlns:p14="http://schemas.microsoft.com/office/powerpoint/2010/main" val="4240206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1946">
              <a:defRPr/>
            </a:pPr>
            <a:r>
              <a:rPr lang="en-IE" b="1" baseline="0" dirty="0"/>
              <a:t>PO1:</a:t>
            </a:r>
          </a:p>
          <a:p>
            <a:pPr marL="172239" indent="-172239" defTabSz="901946">
              <a:buFont typeface="Arial" panose="020B0604020202020204" pitchFamily="34" charset="0"/>
              <a:buChar char="•"/>
              <a:defRPr/>
            </a:pPr>
            <a:r>
              <a:rPr lang="en-US" dirty="0" smtClean="0"/>
              <a:t>Despite the outstanding GDP growth (4.8 % in 2018), Polish economy remains less productive compared to the EU average. This is due to its weak innovation performance, including private R&amp;D layouts and modest cooperation of public and private innovation partners;</a:t>
            </a:r>
          </a:p>
          <a:p>
            <a:pPr marL="172239" indent="-172239" defTabSz="901946">
              <a:buFont typeface="Arial" panose="020B0604020202020204" pitchFamily="34" charset="0"/>
              <a:buChar char="•"/>
              <a:defRPr/>
            </a:pPr>
            <a:r>
              <a:rPr lang="en-US" dirty="0" smtClean="0"/>
              <a:t>The productivity of small and medium-sized enterprises is growing slowly. Smaller businesses encounter difficulties to remain competitive and trade on domestic and foreign markets;</a:t>
            </a:r>
          </a:p>
          <a:p>
            <a:pPr marL="172239" indent="-172239" defTabSz="901946">
              <a:buFont typeface="Arial" panose="020B0604020202020204" pitchFamily="34" charset="0"/>
              <a:buChar char="•"/>
              <a:defRPr/>
            </a:pPr>
            <a:r>
              <a:rPr lang="en-US" dirty="0" smtClean="0"/>
              <a:t>The use of information technologies by firms and digital interaction of citizens with public authorities remain low;</a:t>
            </a:r>
          </a:p>
          <a:p>
            <a:pPr marL="172239" indent="-172239" defTabSz="901946">
              <a:buFont typeface="Arial" panose="020B0604020202020204" pitchFamily="34" charset="0"/>
              <a:buChar char="•"/>
              <a:defRPr/>
            </a:pPr>
            <a:r>
              <a:rPr lang="en-US" dirty="0" smtClean="0"/>
              <a:t>Labour shortages translate into growing skill mismatches, which hamper the growth of innovative and fast-developing sectors. </a:t>
            </a:r>
          </a:p>
          <a:p>
            <a:pPr marL="172239" indent="-172239">
              <a:buFont typeface="Arial" panose="020B0604020202020204" pitchFamily="34" charset="0"/>
              <a:buChar char="•"/>
            </a:pPr>
            <a:endParaRPr lang="en-US" dirty="0"/>
          </a:p>
          <a:p>
            <a:r>
              <a:rPr lang="en-US" b="1" dirty="0"/>
              <a:t>PO2:</a:t>
            </a:r>
          </a:p>
          <a:p>
            <a:pPr marL="172239" indent="-172239">
              <a:buFont typeface="Arial" panose="020B0604020202020204" pitchFamily="34" charset="0"/>
              <a:buChar char="•"/>
            </a:pPr>
            <a:r>
              <a:rPr lang="en-GB" dirty="0">
                <a:effectLst>
                  <a:outerShdw sx="0" sy="0">
                    <a:srgbClr val="000000"/>
                  </a:outerShdw>
                </a:effectLst>
              </a:rPr>
              <a:t>The greenhouse gas intensity of the Polish economy remains among the highest in the EU. Electricity generation is dominated by coal. The use of obsolete coal-based boilers in residential heating results in air pollution, which is the major environmental concern with strong impacts on health (44,000 premature deaths per year) and labour productivity. Around 5 Mio single-family houses need energy efficiency improvements;</a:t>
            </a:r>
          </a:p>
          <a:p>
            <a:pPr marL="172239" indent="-172239">
              <a:buFont typeface="Arial" panose="020B0604020202020204" pitchFamily="34" charset="0"/>
              <a:buChar char="•"/>
            </a:pPr>
            <a:r>
              <a:rPr lang="en-GB" dirty="0">
                <a:effectLst>
                  <a:outerShdw sx="0" sy="0">
                    <a:srgbClr val="000000"/>
                  </a:outerShdw>
                </a:effectLst>
              </a:rPr>
              <a:t>The climate change leads to increased incidence of extreme weather conditions and related events with a direct negative economic impact;</a:t>
            </a:r>
          </a:p>
          <a:p>
            <a:pPr marL="172239" indent="-172239">
              <a:buFont typeface="Arial" panose="020B0604020202020204" pitchFamily="34" charset="0"/>
              <a:buChar char="•"/>
            </a:pPr>
            <a:r>
              <a:rPr lang="en-GB" dirty="0">
                <a:effectLst>
                  <a:outerShdw sx="0" sy="0">
                    <a:srgbClr val="000000"/>
                  </a:outerShdw>
                </a:effectLst>
              </a:rPr>
              <a:t>The waste management system is underperforming in terms of recycling and recovery of waste;</a:t>
            </a:r>
          </a:p>
          <a:p>
            <a:pPr marL="172239" indent="-172239">
              <a:buFont typeface="Arial" panose="020B0604020202020204" pitchFamily="34" charset="0"/>
              <a:buChar char="•"/>
            </a:pPr>
            <a:r>
              <a:rPr lang="en-GB" dirty="0">
                <a:effectLst>
                  <a:outerShdw sx="0" sy="0">
                    <a:srgbClr val="000000"/>
                  </a:outerShdw>
                </a:effectLst>
              </a:rPr>
              <a:t>Despite considerable efforts and on-going EU funding support, over one thousand urbanised areas remain unconnected to wastewater collecting networks or are served by sub-standard wastewater treatment plants. This leads to pollution, including of the Baltic Sea.</a:t>
            </a:r>
          </a:p>
          <a:p>
            <a:pPr marL="169114" indent="-169114">
              <a:buFont typeface="Arial" panose="020B0604020202020204" pitchFamily="34" charset="0"/>
              <a:buChar char="•"/>
            </a:pPr>
            <a:endParaRPr lang="en-US" dirty="0"/>
          </a:p>
          <a:p>
            <a:r>
              <a:rPr lang="en-US" b="1" dirty="0"/>
              <a:t>PO3:</a:t>
            </a:r>
          </a:p>
          <a:p>
            <a:pPr marL="169114" indent="-169114">
              <a:buFont typeface="Arial" panose="020B0604020202020204" pitchFamily="34" charset="0"/>
              <a:buChar char="•"/>
            </a:pPr>
            <a:r>
              <a:rPr lang="en-GB" dirty="0"/>
              <a:t>Poland has been making progress in building its road </a:t>
            </a:r>
            <a:r>
              <a:rPr lang="en-GB" dirty="0" smtClean="0"/>
              <a:t>infrastructure.</a:t>
            </a:r>
            <a:r>
              <a:rPr lang="en-GB" baseline="0" dirty="0" smtClean="0"/>
              <a:t> In terms of TEN-T network </a:t>
            </a:r>
            <a:r>
              <a:rPr lang="en-US" dirty="0" smtClean="0"/>
              <a:t>connectivity </a:t>
            </a:r>
            <a:r>
              <a:rPr lang="en-US" dirty="0"/>
              <a:t>gaps remain in </a:t>
            </a:r>
            <a:r>
              <a:rPr lang="en-US" dirty="0" smtClean="0"/>
              <a:t>the northern and eastern Poland;</a:t>
            </a:r>
            <a:endParaRPr lang="en-US" dirty="0"/>
          </a:p>
          <a:p>
            <a:pPr marL="169114" indent="-169114">
              <a:buFont typeface="Arial" panose="020B0604020202020204" pitchFamily="34" charset="0"/>
              <a:buChar char="•"/>
            </a:pPr>
            <a:r>
              <a:rPr lang="en-GB" dirty="0"/>
              <a:t>Planning and completing railway infrastructure projects have proved more difficult than building roads, with delays in project </a:t>
            </a:r>
            <a:r>
              <a:rPr lang="en-GB" dirty="0" smtClean="0"/>
              <a:t>implementation. </a:t>
            </a:r>
            <a:r>
              <a:rPr lang="en-GB" dirty="0"/>
              <a:t>The freight railway sector remains significantly underdeveloped with only half of the core network to be completed by 2023;</a:t>
            </a:r>
            <a:endParaRPr lang="en-GB" dirty="0"/>
          </a:p>
          <a:p>
            <a:pPr marL="169114" indent="-169114" defTabSz="901946">
              <a:buFont typeface="Arial" panose="020B0604020202020204" pitchFamily="34" charset="0"/>
              <a:buChar char="•"/>
              <a:defRPr/>
            </a:pPr>
            <a:r>
              <a:rPr lang="en-GB" dirty="0"/>
              <a:t>Rural areas are poorly accessible by public transport</a:t>
            </a:r>
          </a:p>
          <a:p>
            <a:pPr marL="169114" indent="-169114" defTabSz="901946">
              <a:buFont typeface="Arial" panose="020B0604020202020204" pitchFamily="34" charset="0"/>
              <a:buChar char="•"/>
              <a:defRPr/>
            </a:pPr>
            <a:r>
              <a:rPr lang="en-GB" dirty="0"/>
              <a:t>Urban mobility remains underdeveloped outside urban areas where around 2/3 of people are devoid of any form of public transportation</a:t>
            </a:r>
          </a:p>
          <a:p>
            <a:pPr marL="169114" indent="-169114" defTabSz="901946">
              <a:buFont typeface="Arial" panose="020B0604020202020204" pitchFamily="34" charset="0"/>
              <a:buChar char="•"/>
              <a:defRPr/>
            </a:pPr>
            <a:endParaRPr lang="en-GB" dirty="0"/>
          </a:p>
          <a:p>
            <a:pPr marL="169114" indent="-169114" defTabSz="901946">
              <a:buFont typeface="Arial" panose="020B0604020202020204" pitchFamily="34" charset="0"/>
              <a:buChar char="•"/>
              <a:defRPr/>
            </a:pPr>
            <a:r>
              <a:rPr lang="en-GB" dirty="0"/>
              <a:t>Fast internet access infrastructure has developed quickly but ensuring broad access to ultra-fast internet remains a challenge -  the ultra-fast Internet (above 100 Mbps) is available only to just over half of the households, mainly in the large cities. </a:t>
            </a:r>
          </a:p>
          <a:p>
            <a:endParaRPr lang="en-US" dirty="0"/>
          </a:p>
          <a:p>
            <a:pPr marL="169114" indent="-169114">
              <a:buFont typeface="Arial" panose="020B0604020202020204" pitchFamily="34" charset="0"/>
              <a:buChar char="•"/>
            </a:pPr>
            <a:endParaRPr lang="en-US" dirty="0"/>
          </a:p>
          <a:p>
            <a:r>
              <a:rPr lang="en-US" b="1" dirty="0"/>
              <a:t>PO4:</a:t>
            </a:r>
          </a:p>
          <a:p>
            <a:pPr marL="169114" indent="-169114">
              <a:buFont typeface="Arial" panose="020B0604020202020204" pitchFamily="34" charset="0"/>
              <a:buChar char="•"/>
            </a:pPr>
            <a:r>
              <a:rPr lang="en-US" dirty="0"/>
              <a:t>The Polish </a:t>
            </a:r>
            <a:r>
              <a:rPr lang="en-US" dirty="0" err="1"/>
              <a:t>labour</a:t>
            </a:r>
            <a:r>
              <a:rPr lang="en-US" dirty="0"/>
              <a:t> market overall performs well, but the transition to a knowledge-based economy creates important challenges on skills development, adult learning and broadening </a:t>
            </a:r>
            <a:r>
              <a:rPr lang="en-US" dirty="0" err="1"/>
              <a:t>labour</a:t>
            </a:r>
            <a:r>
              <a:rPr lang="en-US" dirty="0"/>
              <a:t> supply. </a:t>
            </a:r>
          </a:p>
          <a:p>
            <a:pPr marL="169114" indent="-169114">
              <a:buFont typeface="Arial" panose="020B0604020202020204" pitchFamily="34" charset="0"/>
              <a:buChar char="•"/>
            </a:pPr>
            <a:r>
              <a:rPr lang="en-US" dirty="0"/>
              <a:t>Despite good results on some education indicators, serious challenges persist for the quality and outcomes of Polish education and training system.</a:t>
            </a:r>
          </a:p>
          <a:p>
            <a:pPr marL="169114" indent="-169114">
              <a:buFont typeface="Arial" panose="020B0604020202020204" pitchFamily="34" charset="0"/>
              <a:buChar char="•"/>
            </a:pPr>
            <a:r>
              <a:rPr lang="en-US" dirty="0"/>
              <a:t>Poverty and social exclusion are decreasing overall, but still affect relatively more certain types of households and regions, and shortcomings in the integration of the migrant workforce remain.</a:t>
            </a:r>
          </a:p>
          <a:p>
            <a:pPr marL="169114" indent="-169114">
              <a:buFont typeface="Arial" panose="020B0604020202020204" pitchFamily="34" charset="0"/>
              <a:buChar char="•"/>
            </a:pPr>
            <a:r>
              <a:rPr lang="en-US" dirty="0"/>
              <a:t>Long-term care for elderly, persons with disabilities and persons with chronical diseases is underdeveloped, and health outcomes are only slowly improving. </a:t>
            </a:r>
          </a:p>
          <a:p>
            <a:pPr marL="169114" indent="-169114">
              <a:buFont typeface="Arial" panose="020B0604020202020204" pitchFamily="34" charset="0"/>
              <a:buChar char="•"/>
            </a:pPr>
            <a:r>
              <a:rPr lang="en-US" dirty="0"/>
              <a:t>Health system is too hospital-</a:t>
            </a:r>
            <a:r>
              <a:rPr lang="en-US" dirty="0" err="1"/>
              <a:t>centred</a:t>
            </a:r>
            <a:r>
              <a:rPr lang="en-US" dirty="0"/>
              <a:t> and lacks effective coordination. </a:t>
            </a:r>
          </a:p>
          <a:p>
            <a:endParaRPr lang="en-US" dirty="0"/>
          </a:p>
          <a:p>
            <a:r>
              <a:rPr lang="en-US" b="1" dirty="0" smtClean="0"/>
              <a:t>PO5</a:t>
            </a:r>
            <a:endParaRPr lang="en-US" b="1" dirty="0"/>
          </a:p>
          <a:p>
            <a:pPr marL="169114" indent="-169114">
              <a:buFont typeface="Arial" panose="020B0604020202020204" pitchFamily="34" charset="0"/>
              <a:buChar char="•"/>
            </a:pPr>
            <a:r>
              <a:rPr lang="en-GB" dirty="0"/>
              <a:t>Five regions - </a:t>
            </a:r>
            <a:r>
              <a:rPr lang="en-GB" dirty="0" err="1"/>
              <a:t>Lubelskie</a:t>
            </a:r>
            <a:r>
              <a:rPr lang="en-GB" dirty="0"/>
              <a:t>, </a:t>
            </a:r>
            <a:r>
              <a:rPr lang="en-GB" dirty="0" err="1"/>
              <a:t>Podlaskie</a:t>
            </a:r>
            <a:r>
              <a:rPr lang="en-GB" dirty="0"/>
              <a:t>, </a:t>
            </a:r>
            <a:r>
              <a:rPr lang="en-GB" dirty="0" err="1"/>
              <a:t>Warmińsko-Mazurskie</a:t>
            </a:r>
            <a:r>
              <a:rPr lang="en-GB" dirty="0"/>
              <a:t>, </a:t>
            </a:r>
            <a:r>
              <a:rPr lang="en-GB" dirty="0" err="1"/>
              <a:t>Mazowieckie</a:t>
            </a:r>
            <a:r>
              <a:rPr lang="en-GB" dirty="0"/>
              <a:t> and </a:t>
            </a:r>
            <a:r>
              <a:rPr lang="en-GB" dirty="0" err="1"/>
              <a:t>Zachodniopomorskie</a:t>
            </a:r>
            <a:r>
              <a:rPr lang="en-GB" dirty="0"/>
              <a:t> concentrate two thirds of marginalised communes. Socio-economic problems also affect parts of </a:t>
            </a:r>
            <a:r>
              <a:rPr lang="en-GB" dirty="0" err="1"/>
              <a:t>Kujawsko-Pomorskie</a:t>
            </a:r>
            <a:r>
              <a:rPr lang="en-GB" dirty="0"/>
              <a:t>; </a:t>
            </a:r>
          </a:p>
          <a:p>
            <a:pPr marL="169114" indent="-169114">
              <a:buFont typeface="Arial" panose="020B0604020202020204" pitchFamily="34" charset="0"/>
              <a:buChar char="•"/>
            </a:pPr>
            <a:r>
              <a:rPr lang="en-GB" dirty="0"/>
              <a:t>Metropolitan areas provide one fourth of jobs, yet generate nearly half of national GDP growth;</a:t>
            </a:r>
          </a:p>
          <a:p>
            <a:pPr marL="169114" indent="-169114">
              <a:buFont typeface="Arial" panose="020B0604020202020204" pitchFamily="34" charset="0"/>
              <a:buChar char="•"/>
            </a:pPr>
            <a:r>
              <a:rPr lang="en-US" dirty="0" smtClean="0"/>
              <a:t>Smaller cities </a:t>
            </a:r>
            <a:r>
              <a:rPr lang="en-US" dirty="0"/>
              <a:t>fail to assume their functional roles. Former capitals of voivodships and post-industrial cities i.e. coal-mining areas are mostly affected with high structural unemployment and declining human capital (early school leavers, lower childcare enrolment);</a:t>
            </a:r>
          </a:p>
          <a:p>
            <a:pPr marL="169114" indent="-169114">
              <a:buFont typeface="Arial" panose="020B0604020202020204" pitchFamily="34" charset="0"/>
              <a:buChar char="•"/>
            </a:pPr>
            <a:r>
              <a:rPr lang="en-GB" dirty="0"/>
              <a:t>Quality of life in towns is decreasing: huge revitalisation needs, urban sprawl, air pollution, public transport;</a:t>
            </a:r>
          </a:p>
          <a:p>
            <a:pPr marL="169114" indent="-169114">
              <a:buFont typeface="Arial" panose="020B0604020202020204" pitchFamily="34" charset="0"/>
              <a:buChar char="•"/>
            </a:pPr>
            <a:r>
              <a:rPr lang="en-US" dirty="0"/>
              <a:t>Rural areas located away from metropolitan cities, and those with a large percentage of unproductive agricultural holdings are lagging behind. Acute poverty and progressive ageing persist.</a:t>
            </a:r>
            <a:endParaRPr lang="en-GB" dirty="0"/>
          </a:p>
          <a:p>
            <a:pPr defTabSz="901946">
              <a:defRPr/>
            </a:pPr>
            <a:endParaRPr lang="en-IE" baseline="0" dirty="0"/>
          </a:p>
        </p:txBody>
      </p:sp>
      <p:sp>
        <p:nvSpPr>
          <p:cNvPr id="4" name="Slide Number Placeholder 3"/>
          <p:cNvSpPr>
            <a:spLocks noGrp="1"/>
          </p:cNvSpPr>
          <p:nvPr>
            <p:ph type="sldNum" sz="quarter" idx="10"/>
          </p:nvPr>
        </p:nvSpPr>
        <p:spPr/>
        <p:txBody>
          <a:bodyPr/>
          <a:lstStyle/>
          <a:p>
            <a:pPr defTabSz="901946">
              <a:defRPr/>
            </a:pPr>
            <a:fld id="{36441B25-C4D1-47DB-817D-B9C4FC5392FB}" type="slidenum">
              <a:rPr lang="en-GB">
                <a:solidFill>
                  <a:srgbClr val="000000"/>
                </a:solidFill>
              </a:rPr>
              <a:pPr defTabSz="901946">
                <a:defRPr/>
              </a:pPr>
              <a:t>6</a:t>
            </a:fld>
            <a:endParaRPr lang="en-GB">
              <a:solidFill>
                <a:srgbClr val="000000"/>
              </a:solidFill>
            </a:endParaRPr>
          </a:p>
        </p:txBody>
      </p:sp>
    </p:spTree>
    <p:extLst>
      <p:ext uri="{BB962C8B-B14F-4D97-AF65-F5344CB8AC3E}">
        <p14:creationId xmlns:p14="http://schemas.microsoft.com/office/powerpoint/2010/main" val="3094441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(PO 1 continues on the next slide)</a:t>
            </a:r>
          </a:p>
          <a:p>
            <a:endParaRPr lang="en-US" dirty="0" smtClean="0"/>
          </a:p>
          <a:p>
            <a:r>
              <a:rPr lang="en-US" dirty="0" smtClean="0"/>
              <a:t>Measures under PO1 aim to enhance innovation capacities, growth and competitiveness of SMEs and skills for smart specialisation areas. Still important investments are envisaged in the area of digitalization.</a:t>
            </a:r>
            <a:r>
              <a:rPr lang="en-US" baseline="0" dirty="0" smtClean="0"/>
              <a:t> </a:t>
            </a:r>
            <a:endParaRPr lang="en-US" dirty="0" smtClean="0"/>
          </a:p>
          <a:p>
            <a:r>
              <a:rPr lang="en-US" dirty="0" smtClean="0"/>
              <a:t>To sustain Poland's development, investments will need to better tackle productivity growth. The future intervention will focus on: </a:t>
            </a:r>
          </a:p>
          <a:p>
            <a:pPr marL="172239" indent="-172239">
              <a:buFont typeface="Arial" panose="020B0604020202020204" pitchFamily="34" charset="0"/>
              <a:buChar char="•"/>
            </a:pPr>
            <a:r>
              <a:rPr lang="en-US" dirty="0" smtClean="0"/>
              <a:t>Boosting commercial research and leveraging private R&amp;D. New  R&amp;D infrastructure will no longer be a priority;</a:t>
            </a:r>
          </a:p>
          <a:p>
            <a:pPr marL="172239" indent="-172239">
              <a:buFont typeface="Arial" panose="020B0604020202020204" pitchFamily="34" charset="0"/>
              <a:buChar char="•"/>
            </a:pPr>
            <a:r>
              <a:rPr lang="en-US" dirty="0" smtClean="0"/>
              <a:t>Promoting projects that ideally encompass the whole investment process: technology transfers, commercialization and necessary skills adaptation;</a:t>
            </a:r>
          </a:p>
          <a:p>
            <a:pPr marL="172239" indent="-172239">
              <a:buFont typeface="Arial" panose="020B0604020202020204" pitchFamily="34" charset="0"/>
              <a:buChar char="•"/>
            </a:pPr>
            <a:r>
              <a:rPr lang="en-US" dirty="0" smtClean="0"/>
              <a:t>Integrating digital solutions in firms to reduce operating costs and open up new commercial opportunities as well as promoting e-government to decrease administrative burden.</a:t>
            </a:r>
          </a:p>
          <a:p>
            <a:endParaRPr lang="en-GB"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7</a:t>
            </a:fld>
            <a:endParaRPr lang="en-GB"/>
          </a:p>
        </p:txBody>
      </p:sp>
    </p:spTree>
    <p:extLst>
      <p:ext uri="{BB962C8B-B14F-4D97-AF65-F5344CB8AC3E}">
        <p14:creationId xmlns:p14="http://schemas.microsoft.com/office/powerpoint/2010/main" val="6822443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6441B25-C4D1-47DB-817D-B9C4FC5392FB}" type="slidenum">
              <a:rPr lang="en-GB" smtClean="0"/>
              <a:pPr>
                <a:defRPr/>
              </a:pPr>
              <a:t>8</a:t>
            </a:fld>
            <a:endParaRPr lang="en-GB"/>
          </a:p>
        </p:txBody>
      </p:sp>
    </p:spTree>
    <p:extLst>
      <p:ext uri="{BB962C8B-B14F-4D97-AF65-F5344CB8AC3E}">
        <p14:creationId xmlns:p14="http://schemas.microsoft.com/office/powerpoint/2010/main" val="2826380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a:effectLst>
                  <a:outerShdw sx="0" sy="0">
                    <a:srgbClr val="000000"/>
                  </a:outerShdw>
                </a:effectLst>
              </a:rPr>
              <a:t>PO2 continues on the next slide…</a:t>
            </a:r>
          </a:p>
          <a:p>
            <a:endParaRPr lang="en-GB" dirty="0">
              <a:effectLst>
                <a:outerShdw sx="0" sy="0">
                  <a:srgbClr val="000000"/>
                </a:outerShdw>
              </a:effectLst>
            </a:endParaRPr>
          </a:p>
          <a:p>
            <a:pPr marL="172239" indent="-172239">
              <a:buFont typeface="Arial" panose="020B0604020202020204" pitchFamily="34" charset="0"/>
              <a:buChar char="•"/>
            </a:pPr>
            <a:r>
              <a:rPr lang="en-GB" dirty="0">
                <a:effectLst>
                  <a:outerShdw sx="0" sy="0">
                    <a:srgbClr val="000000"/>
                  </a:outerShdw>
                </a:effectLst>
              </a:rPr>
              <a:t>Given the scale of the challenges and accompanied financial needs (this is around EUR 40 bn  for energy efficiency in single family houses and EUR 6.1 bn for wastewater), investments related to climate change, environmental protection, low carbon economy and management of natural resources will be continued in the post 2020 period; </a:t>
            </a:r>
          </a:p>
          <a:p>
            <a:pPr marL="172239" indent="-172239">
              <a:buFont typeface="Arial" panose="020B0604020202020204" pitchFamily="34" charset="0"/>
              <a:buChar char="•"/>
            </a:pPr>
            <a:r>
              <a:rPr lang="en-GB" dirty="0"/>
              <a:t>Support to energy efficiency in buildings, especially in single family buildings, (including related infrastructure), shall constitute a large portion of the allocation in PO 2, followed by electricity generation</a:t>
            </a:r>
            <a:endParaRPr lang="en-US" dirty="0"/>
          </a:p>
        </p:txBody>
      </p:sp>
      <p:sp>
        <p:nvSpPr>
          <p:cNvPr id="4" name="Slide Number Placeholder 3"/>
          <p:cNvSpPr>
            <a:spLocks noGrp="1"/>
          </p:cNvSpPr>
          <p:nvPr>
            <p:ph type="sldNum" sz="quarter" idx="5"/>
          </p:nvPr>
        </p:nvSpPr>
        <p:spPr/>
        <p:txBody>
          <a:bodyPr/>
          <a:lstStyle/>
          <a:p>
            <a:pPr>
              <a:defRPr/>
            </a:pPr>
            <a:fld id="{36441B25-C4D1-47DB-817D-B9C4FC5392FB}" type="slidenum">
              <a:rPr lang="en-GB" smtClean="0"/>
              <a:pPr>
                <a:defRPr/>
              </a:pPr>
              <a:t>9</a:t>
            </a:fld>
            <a:endParaRPr lang="en-GB"/>
          </a:p>
        </p:txBody>
      </p:sp>
    </p:spTree>
    <p:extLst>
      <p:ext uri="{BB962C8B-B14F-4D97-AF65-F5344CB8AC3E}">
        <p14:creationId xmlns:p14="http://schemas.microsoft.com/office/powerpoint/2010/main" val="94240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1125538"/>
            <a:ext cx="12192000" cy="5732462"/>
          </a:xfrm>
          <a:prstGeom prst="rect">
            <a:avLst/>
          </a:prstGeom>
          <a:solidFill>
            <a:srgbClr val="0F5494"/>
          </a:solidFill>
          <a:ln w="73025"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b="0">
              <a:solidFill>
                <a:schemeClr val="lt1"/>
              </a:solidFill>
              <a:latin typeface="+mn-lt"/>
            </a:endParaRPr>
          </a:p>
        </p:txBody>
      </p:sp>
      <p:pic>
        <p:nvPicPr>
          <p:cNvPr id="5" name="Picture 6" descr="LOGO CE-EN-quadri.eps"/>
          <p:cNvPicPr>
            <a:picLocks noChangeAspect="1"/>
          </p:cNvPicPr>
          <p:nvPr userDrawn="1"/>
        </p:nvPicPr>
        <p:blipFill>
          <a:blip r:embed="rId2" cstate="print"/>
          <a:srcRect/>
          <a:stretch>
            <a:fillRect/>
          </a:stretch>
        </p:blipFill>
        <p:spPr bwMode="auto">
          <a:xfrm>
            <a:off x="5208001" y="309600"/>
            <a:ext cx="2112433" cy="1100138"/>
          </a:xfrm>
          <a:prstGeom prst="rect">
            <a:avLst/>
          </a:prstGeom>
          <a:noFill/>
          <a:ln w="9525">
            <a:noFill/>
            <a:miter lim="800000"/>
            <a:headEnd/>
            <a:tailEnd/>
          </a:ln>
        </p:spPr>
      </p:pic>
      <p:sp>
        <p:nvSpPr>
          <p:cNvPr id="6" name="Rectangle 5"/>
          <p:cNvSpPr/>
          <p:nvPr userDrawn="1"/>
        </p:nvSpPr>
        <p:spPr>
          <a:xfrm>
            <a:off x="5640001" y="6669360"/>
            <a:ext cx="912284"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b="0"/>
          </a:p>
        </p:txBody>
      </p:sp>
      <p:sp>
        <p:nvSpPr>
          <p:cNvPr id="2" name="Title 1"/>
          <p:cNvSpPr>
            <a:spLocks noGrp="1"/>
          </p:cNvSpPr>
          <p:nvPr>
            <p:ph type="title" hasCustomPrompt="1"/>
          </p:nvPr>
        </p:nvSpPr>
        <p:spPr>
          <a:xfrm>
            <a:off x="5519936" y="1700808"/>
            <a:ext cx="6048672" cy="2016224"/>
          </a:xfrm>
        </p:spPr>
        <p:txBody>
          <a:bodyPr/>
          <a:lstStyle>
            <a:lvl1pPr indent="0">
              <a:defRPr sz="4800">
                <a:solidFill>
                  <a:srgbClr val="FFD624"/>
                </a:solidFill>
              </a:defRPr>
            </a:lvl1pPr>
          </a:lstStyle>
          <a:p>
            <a:r>
              <a:rPr lang="en-GB" dirty="0"/>
              <a:t>Title</a:t>
            </a:r>
          </a:p>
        </p:txBody>
      </p:sp>
      <p:sp>
        <p:nvSpPr>
          <p:cNvPr id="3" name="Content Placeholder 2"/>
          <p:cNvSpPr>
            <a:spLocks noGrp="1"/>
          </p:cNvSpPr>
          <p:nvPr>
            <p:ph idx="1" hasCustomPrompt="1"/>
          </p:nvPr>
        </p:nvSpPr>
        <p:spPr>
          <a:xfrm>
            <a:off x="623392" y="3933056"/>
            <a:ext cx="4992555" cy="1872208"/>
          </a:xfrm>
        </p:spPr>
        <p:txBody>
          <a:bodyPr/>
          <a:lstStyle>
            <a:lvl1pPr marL="0" indent="0">
              <a:buNone/>
              <a:defRPr sz="3000" b="1" i="0">
                <a:solidFill>
                  <a:schemeClr val="bg1"/>
                </a:solidFill>
              </a:defRPr>
            </a:lvl1pPr>
            <a:lvl3pPr marL="228600" indent="-228600" algn="l">
              <a:defRPr sz="3000" b="1">
                <a:solidFill>
                  <a:schemeClr val="bg1"/>
                </a:solidFill>
              </a:defRPr>
            </a:lvl3pPr>
          </a:lstStyle>
          <a:p>
            <a:pPr lvl="0"/>
            <a:r>
              <a:rPr lang="en-US" dirty="0"/>
              <a:t>Subtitle</a:t>
            </a:r>
          </a:p>
        </p:txBody>
      </p:sp>
      <p:sp>
        <p:nvSpPr>
          <p:cNvPr id="7" name="Rectangle 4"/>
          <p:cNvSpPr>
            <a:spLocks noGrp="1" noChangeArrowheads="1"/>
          </p:cNvSpPr>
          <p:nvPr>
            <p:ph type="dt" sz="half" idx="10"/>
          </p:nvPr>
        </p:nvSpPr>
        <p:spPr/>
        <p:txBody>
          <a:bodyPr/>
          <a:lstStyle>
            <a:lvl1pPr>
              <a:defRPr dirty="0">
                <a:solidFill>
                  <a:schemeClr val="bg1"/>
                </a:solidFill>
              </a:defRPr>
            </a:lvl1pPr>
          </a:lstStyle>
          <a:p>
            <a:pPr>
              <a:defRPr/>
            </a:pPr>
            <a:endParaRPr lang="en-GB" dirty="0"/>
          </a:p>
        </p:txBody>
      </p:sp>
      <p:sp>
        <p:nvSpPr>
          <p:cNvPr id="8" name="Rectangle 5"/>
          <p:cNvSpPr>
            <a:spLocks noGrp="1" noChangeArrowheads="1"/>
          </p:cNvSpPr>
          <p:nvPr>
            <p:ph type="ftr" sz="quarter" idx="11"/>
          </p:nvPr>
        </p:nvSpPr>
        <p:spPr/>
        <p:txBody>
          <a:bodyPr/>
          <a:lstStyle>
            <a:lvl1pPr>
              <a:defRPr dirty="0">
                <a:solidFill>
                  <a:schemeClr val="bg1"/>
                </a:solidFill>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smtClean="0">
                <a:solidFill>
                  <a:schemeClr val="bg1"/>
                </a:solidFill>
              </a:defRPr>
            </a:lvl1pPr>
          </a:lstStyle>
          <a:p>
            <a:pPr>
              <a:defRPr/>
            </a:pPr>
            <a:fld id="{2BB59E6E-B967-488E-B209-8B7FA0D7AF99}" type="slidenum">
              <a:rPr lang="en-GB"/>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DE98375-5C84-4176-84A5-B6A3E0825F02}"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51900" y="1123950"/>
            <a:ext cx="2745317" cy="48974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1" y="1123950"/>
            <a:ext cx="8039100" cy="48974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77C7773-6390-40B5-8F3A-46FD9E5B7090}"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17"/>
          <p:cNvPicPr>
            <a:picLocks noChangeAspect="1" noChangeArrowheads="1"/>
          </p:cNvPicPr>
          <p:nvPr userDrawn="1"/>
        </p:nvPicPr>
        <p:blipFill>
          <a:blip r:embed="rId2" cstate="print"/>
          <a:srcRect/>
          <a:stretch>
            <a:fillRect/>
          </a:stretch>
        </p:blipFill>
        <p:spPr bwMode="auto">
          <a:xfrm>
            <a:off x="8769352" y="6145213"/>
            <a:ext cx="2990849" cy="596900"/>
          </a:xfrm>
          <a:prstGeom prst="rect">
            <a:avLst/>
          </a:prstGeom>
          <a:noFill/>
          <a:ln w="9525">
            <a:noFill/>
            <a:miter lim="800000"/>
            <a:headEnd/>
            <a:tailEnd/>
          </a:ln>
        </p:spPr>
      </p:pic>
      <p:sp>
        <p:nvSpPr>
          <p:cNvPr id="2" name="Title 1"/>
          <p:cNvSpPr>
            <a:spLocks noGrp="1"/>
          </p:cNvSpPr>
          <p:nvPr>
            <p:ph type="title"/>
          </p:nvPr>
        </p:nvSpPr>
        <p:spPr>
          <a:xfrm>
            <a:off x="624417" y="980729"/>
            <a:ext cx="10972800" cy="936625"/>
          </a:xfrm>
        </p:spPr>
        <p:txBody>
          <a:bodyPr/>
          <a:lstStyle/>
          <a:p>
            <a:r>
              <a:rPr lang="en-US"/>
              <a:t>Click to edit Master title style</a:t>
            </a:r>
            <a:endParaRPr lang="en-GB" dirty="0"/>
          </a:p>
        </p:txBody>
      </p:sp>
      <p:sp>
        <p:nvSpPr>
          <p:cNvPr id="5" name="Rectangle 4"/>
          <p:cNvSpPr>
            <a:spLocks noGrp="1" noChangeArrowheads="1"/>
          </p:cNvSpPr>
          <p:nvPr>
            <p:ph type="dt" sz="half" idx="10"/>
          </p:nvPr>
        </p:nvSpPr>
        <p:spPr>
          <a:xfrm>
            <a:off x="8769351" y="116632"/>
            <a:ext cx="2844800" cy="476250"/>
          </a:xfrm>
        </p:spPr>
        <p:txBody>
          <a:bodyPr/>
          <a:lstStyle>
            <a:lvl1pPr>
              <a:defRPr sz="1200"/>
            </a:lvl1pPr>
          </a:lstStyle>
          <a:p>
            <a:pPr>
              <a:defRPr/>
            </a:pPr>
            <a:endParaRPr lang="en-GB" dirty="0"/>
          </a:p>
        </p:txBody>
      </p:sp>
      <p:sp>
        <p:nvSpPr>
          <p:cNvPr id="6" name="Rectangle 5"/>
          <p:cNvSpPr>
            <a:spLocks noGrp="1" noChangeArrowheads="1"/>
          </p:cNvSpPr>
          <p:nvPr>
            <p:ph type="ftr" sz="quarter" idx="11"/>
          </p:nvPr>
        </p:nvSpPr>
        <p:spPr>
          <a:xfrm>
            <a:off x="4165600" y="6337126"/>
            <a:ext cx="3860800" cy="476250"/>
          </a:xfrm>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xfrm>
            <a:off x="623392" y="6297439"/>
            <a:ext cx="2844800" cy="476250"/>
          </a:xfrm>
        </p:spPr>
        <p:txBody>
          <a:bodyPr/>
          <a:lstStyle>
            <a:lvl1pPr algn="l">
              <a:defRPr/>
            </a:lvl1pPr>
          </a:lstStyle>
          <a:p>
            <a:pPr>
              <a:defRPr/>
            </a:pPr>
            <a:fld id="{37EC8A20-BA03-4FF7-8742-03D8AD4CA4F4}" type="slidenum">
              <a:rPr lang="en-GB" smtClean="0"/>
              <a:pPr>
                <a:defRPr/>
              </a:pPr>
              <a:t>‹#›</a:t>
            </a:fld>
            <a:endParaRPr lang="en-GB" dirty="0"/>
          </a:p>
        </p:txBody>
      </p:sp>
      <p:sp>
        <p:nvSpPr>
          <p:cNvPr id="9" name="Content Placeholder 2"/>
          <p:cNvSpPr>
            <a:spLocks noGrp="1"/>
          </p:cNvSpPr>
          <p:nvPr>
            <p:ph idx="1"/>
          </p:nvPr>
        </p:nvSpPr>
        <p:spPr>
          <a:xfrm>
            <a:off x="609600" y="2276872"/>
            <a:ext cx="10972800" cy="3633788"/>
          </a:xfrm>
        </p:spPr>
        <p:txBody>
          <a:bodyPr/>
          <a:lstStyle>
            <a:lvl1pPr marL="342900" indent="-342900">
              <a:buClr>
                <a:srgbClr val="0F5494"/>
              </a:buClr>
              <a:buFont typeface="Arial" pitchFamily="34" charset="0"/>
              <a:buChar char="•"/>
              <a:defRPr/>
            </a:lvl1pPr>
            <a:lvl2pPr>
              <a:buClr>
                <a:srgbClr val="0F5494"/>
              </a:buClr>
              <a:defRPr/>
            </a:lvl2p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5E88F9B-71EE-4D5C-B44E-012EF44E925A}"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2387600"/>
            <a:ext cx="5384800" cy="3633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2387600"/>
            <a:ext cx="5384800" cy="3633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96CDD1B-50E0-44E8-82B7-F85F69F6D40C}"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30E8177A-0CE3-43B6-B11B-ED2E8AEAD8D3}"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D855DDF-6655-40F2-8D9E-CA15739A7ECF}"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1DEBFC62-E3CF-4012-8A8B-ABF1C18EA02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88800BF-55FD-4017-8F82-94A8DE4F575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4747253-C9BC-4251-8AE3-8910CE9253F2}"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24417" y="1123951"/>
            <a:ext cx="109728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Lorem ipsum</a:t>
            </a:r>
          </a:p>
        </p:txBody>
      </p:sp>
      <p:sp>
        <p:nvSpPr>
          <p:cNvPr id="1027" name="Rectangle 3"/>
          <p:cNvSpPr>
            <a:spLocks noGrp="1" noChangeArrowheads="1"/>
          </p:cNvSpPr>
          <p:nvPr>
            <p:ph type="body" idx="1"/>
          </p:nvPr>
        </p:nvSpPr>
        <p:spPr bwMode="auto">
          <a:xfrm>
            <a:off x="609600" y="2387600"/>
            <a:ext cx="10972800" cy="36337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dirty="0"/>
              <a:t>Et dolor fragum</a:t>
            </a:r>
            <a:endParaRPr lang="en-GB" dirty="0"/>
          </a:p>
          <a:p>
            <a:pPr lvl="1"/>
            <a:r>
              <a:rPr lang="en-GB" dirty="0"/>
              <a:t>Et </a:t>
            </a:r>
            <a:r>
              <a:rPr lang="en-GB" dirty="0" err="1"/>
              <a:t>dolor</a:t>
            </a:r>
            <a:r>
              <a:rPr lang="en-GB" dirty="0"/>
              <a:t> </a:t>
            </a:r>
            <a:r>
              <a:rPr lang="en-GB" dirty="0" err="1"/>
              <a:t>fragum</a:t>
            </a:r>
            <a:endParaRPr lang="en-GB" dirty="0"/>
          </a:p>
          <a:p>
            <a:pPr lvl="2"/>
            <a:r>
              <a:rPr lang="en-GB" dirty="0"/>
              <a:t>- Et </a:t>
            </a:r>
            <a:r>
              <a:rPr lang="en-GB" dirty="0" err="1"/>
              <a:t>dolor</a:t>
            </a:r>
            <a:r>
              <a:rPr lang="en-GB" dirty="0"/>
              <a:t> </a:t>
            </a:r>
            <a:r>
              <a:rPr lang="en-GB" dirty="0" err="1"/>
              <a:t>fragum</a:t>
            </a:r>
            <a:endParaRPr lang="en-GB" dirty="0"/>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chemeClr val="tx1"/>
                </a:solidFill>
                <a:latin typeface="+mj-lt"/>
              </a:defRPr>
            </a:lvl1pPr>
          </a:lstStyle>
          <a:p>
            <a:pPr>
              <a:defRPr/>
            </a:pPr>
            <a:endParaRPr lang="en-GB"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lang="en-GB" sz="1400" b="0" kern="1200" dirty="0">
                <a:solidFill>
                  <a:schemeClr val="tx1"/>
                </a:solidFill>
                <a:latin typeface="+mj-lt"/>
                <a:ea typeface="+mn-ea"/>
                <a:cs typeface="+mn-cs"/>
              </a:defRPr>
            </a:lvl1pPr>
          </a:lstStyle>
          <a:p>
            <a:pPr>
              <a:defRPr/>
            </a:pPr>
            <a:endParaRPr 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chemeClr val="tx1"/>
                </a:solidFill>
                <a:latin typeface="Arial" charset="0"/>
              </a:defRPr>
            </a:lvl1pPr>
          </a:lstStyle>
          <a:p>
            <a:pPr>
              <a:defRPr/>
            </a:pPr>
            <a:fld id="{9C8D21B7-B314-438C-91E9-7FF9087DC078}"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753" r:id="rId1"/>
    <p:sldLayoutId id="2147483752"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hf sldNum="0" hdr="0" ftr="0" dt="0"/>
  <p:txStyles>
    <p:titleStyle>
      <a:lvl1pPr marL="358775" indent="-358775" algn="l" rtl="0" eaLnBrk="1" fontAlgn="base" hangingPunct="1">
        <a:spcBef>
          <a:spcPct val="0"/>
        </a:spcBef>
        <a:spcAft>
          <a:spcPct val="0"/>
        </a:spcAft>
        <a:defRPr sz="3000" b="1">
          <a:solidFill>
            <a:srgbClr val="0F5494"/>
          </a:solidFill>
          <a:latin typeface="+mj-lt"/>
          <a:ea typeface="+mj-ea"/>
          <a:cs typeface="+mj-cs"/>
        </a:defRPr>
      </a:lvl1pPr>
      <a:lvl2pPr marL="358775" indent="-358775" algn="l" rtl="0" eaLnBrk="1" fontAlgn="base" hangingPunct="1">
        <a:spcBef>
          <a:spcPct val="0"/>
        </a:spcBef>
        <a:spcAft>
          <a:spcPct val="0"/>
        </a:spcAft>
        <a:defRPr sz="3000" b="1">
          <a:solidFill>
            <a:srgbClr val="0F5494"/>
          </a:solidFill>
          <a:latin typeface="Verdana" pitchFamily="34" charset="0"/>
        </a:defRPr>
      </a:lvl2pPr>
      <a:lvl3pPr marL="358775" indent="-358775" algn="l" rtl="0" eaLnBrk="1" fontAlgn="base" hangingPunct="1">
        <a:spcBef>
          <a:spcPct val="0"/>
        </a:spcBef>
        <a:spcAft>
          <a:spcPct val="0"/>
        </a:spcAft>
        <a:defRPr sz="3000" b="1">
          <a:solidFill>
            <a:srgbClr val="0F5494"/>
          </a:solidFill>
          <a:latin typeface="Verdana" pitchFamily="34" charset="0"/>
        </a:defRPr>
      </a:lvl3pPr>
      <a:lvl4pPr marL="358775" indent="-358775" algn="l" rtl="0" eaLnBrk="1" fontAlgn="base" hangingPunct="1">
        <a:spcBef>
          <a:spcPct val="0"/>
        </a:spcBef>
        <a:spcAft>
          <a:spcPct val="0"/>
        </a:spcAft>
        <a:defRPr sz="3000" b="1">
          <a:solidFill>
            <a:srgbClr val="0F5494"/>
          </a:solidFill>
          <a:latin typeface="Verdana" pitchFamily="34" charset="0"/>
        </a:defRPr>
      </a:lvl4pPr>
      <a:lvl5pPr marL="358775" indent="-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43672" y="2492896"/>
            <a:ext cx="6552728" cy="1015663"/>
          </a:xfrm>
          <a:prstGeom prst="rect">
            <a:avLst/>
          </a:prstGeom>
          <a:noFill/>
        </p:spPr>
        <p:txBody>
          <a:bodyPr wrap="square" rtlCol="0">
            <a:spAutoFit/>
          </a:bodyPr>
          <a:lstStyle/>
          <a:p>
            <a:r>
              <a:rPr lang="et-EE" sz="6000" b="0" dirty="0">
                <a:solidFill>
                  <a:schemeClr val="tx1"/>
                </a:solidFill>
                <a:latin typeface="EC Square Sans Pro Light" panose="020B0506000000020004" pitchFamily="34" charset="0"/>
                <a:ea typeface="Verdana" panose="020B0604030504040204" pitchFamily="34" charset="0"/>
                <a:cs typeface="Verdana" panose="020B0604030504040204" pitchFamily="34" charset="0"/>
              </a:rPr>
              <a:t>COHESION POLICY</a:t>
            </a:r>
            <a:endParaRPr lang="fr-BE" sz="6000" b="0" dirty="0">
              <a:solidFill>
                <a:schemeClr val="tx1"/>
              </a:solidFill>
              <a:latin typeface="EC Square Sans Pro Light" panose="020B0506000000020004" pitchFamily="34" charset="0"/>
              <a:ea typeface="Verdana" panose="020B0604030504040204" pitchFamily="34" charset="0"/>
              <a:cs typeface="Verdana" panose="020B0604030504040204" pitchFamily="34" charset="0"/>
            </a:endParaRPr>
          </a:p>
        </p:txBody>
      </p:sp>
      <p:sp>
        <p:nvSpPr>
          <p:cNvPr id="5" name="TextBox 4"/>
          <p:cNvSpPr txBox="1"/>
          <p:nvPr/>
        </p:nvSpPr>
        <p:spPr>
          <a:xfrm>
            <a:off x="3143672" y="3486196"/>
            <a:ext cx="9001000" cy="1384995"/>
          </a:xfrm>
          <a:prstGeom prst="rect">
            <a:avLst/>
          </a:prstGeom>
          <a:noFill/>
        </p:spPr>
        <p:txBody>
          <a:bodyPr wrap="square" rtlCol="0">
            <a:spAutoFit/>
          </a:bodyPr>
          <a:lstStyle/>
          <a:p>
            <a:r>
              <a:rPr lang="et-EE" sz="6000" b="0" dirty="0" err="1">
                <a:solidFill>
                  <a:schemeClr val="tx1"/>
                </a:solidFill>
                <a:latin typeface="EC Square Sans Pro Light" panose="020B0506000000020004" pitchFamily="34" charset="0"/>
                <a:ea typeface="Verdana" panose="020B0604030504040204" pitchFamily="34" charset="0"/>
                <a:cs typeface="Verdana" panose="020B0604030504040204" pitchFamily="34" charset="0"/>
              </a:rPr>
              <a:t>investments</a:t>
            </a:r>
            <a:r>
              <a:rPr lang="et-EE" sz="6000" b="0" dirty="0">
                <a:solidFill>
                  <a:schemeClr val="tx1"/>
                </a:solidFill>
                <a:latin typeface="EC Square Sans Pro Light" panose="020B0506000000020004" pitchFamily="34" charset="0"/>
                <a:ea typeface="Verdana" panose="020B0604030504040204" pitchFamily="34" charset="0"/>
                <a:cs typeface="Verdana" panose="020B0604030504040204" pitchFamily="34" charset="0"/>
              </a:rPr>
              <a:t> in 2021-2027</a:t>
            </a:r>
            <a:endParaRPr lang="en-GB" sz="6000" b="0" dirty="0">
              <a:solidFill>
                <a:schemeClr val="tx1"/>
              </a:solidFill>
              <a:latin typeface="EC Square Sans Pro Light" panose="020B0506000000020004" pitchFamily="34" charset="0"/>
              <a:ea typeface="Verdana" panose="020B0604030504040204" pitchFamily="34" charset="0"/>
              <a:cs typeface="Verdana" panose="020B0604030504040204" pitchFamily="34" charset="0"/>
            </a:endParaRPr>
          </a:p>
          <a:p>
            <a:endParaRPr lang="en-GB" sz="2400" b="0" dirty="0" err="1">
              <a:solidFill>
                <a:srgbClr val="0F5494"/>
              </a:solidFill>
              <a:latin typeface="EC Square Sans Pro Light" panose="020B0506000000020004" pitchFamily="34" charset="0"/>
            </a:endParaRPr>
          </a:p>
        </p:txBody>
      </p:sp>
      <p:sp>
        <p:nvSpPr>
          <p:cNvPr id="6" name="TextBox 5"/>
          <p:cNvSpPr txBox="1"/>
          <p:nvPr/>
        </p:nvSpPr>
        <p:spPr>
          <a:xfrm>
            <a:off x="6023992" y="4820420"/>
            <a:ext cx="5387032" cy="461665"/>
          </a:xfrm>
          <a:prstGeom prst="rect">
            <a:avLst/>
          </a:prstGeom>
          <a:noFill/>
        </p:spPr>
        <p:txBody>
          <a:bodyPr wrap="square" rtlCol="0">
            <a:spAutoFit/>
          </a:bodyPr>
          <a:lstStyle/>
          <a:p>
            <a:pPr algn="r"/>
            <a:r>
              <a:rPr lang="et-EE" sz="2400" b="0" dirty="0">
                <a:solidFill>
                  <a:schemeClr val="tx1"/>
                </a:solidFill>
                <a:latin typeface="EC Square Sans Pro Light" panose="020B0506000000020004" pitchFamily="34" charset="0"/>
                <a:ea typeface="Verdana" panose="020B0604030504040204" pitchFamily="34" charset="0"/>
                <a:cs typeface="Verdana" panose="020B0604030504040204" pitchFamily="34" charset="0"/>
              </a:rPr>
              <a:t>European Semester</a:t>
            </a:r>
            <a:endParaRPr lang="en-GB" sz="2400" b="0" dirty="0" err="1">
              <a:solidFill>
                <a:schemeClr val="tx1"/>
              </a:solidFill>
              <a:latin typeface="EC Square Sans Pro Light" panose="020B0506000000020004" pitchFamily="34" charset="0"/>
              <a:ea typeface="Verdana" panose="020B0604030504040204" pitchFamily="34" charset="0"/>
              <a:cs typeface="Verdana" panose="020B0604030504040204" pitchFamily="34" charset="0"/>
            </a:endParaRPr>
          </a:p>
        </p:txBody>
      </p:sp>
      <p:sp>
        <p:nvSpPr>
          <p:cNvPr id="7" name="TextBox 6"/>
          <p:cNvSpPr txBox="1"/>
          <p:nvPr/>
        </p:nvSpPr>
        <p:spPr>
          <a:xfrm>
            <a:off x="6023992" y="5184737"/>
            <a:ext cx="5387032" cy="369332"/>
          </a:xfrm>
          <a:prstGeom prst="rect">
            <a:avLst/>
          </a:prstGeom>
          <a:noFill/>
        </p:spPr>
        <p:txBody>
          <a:bodyPr wrap="square" rtlCol="0">
            <a:spAutoFit/>
          </a:bodyPr>
          <a:lstStyle/>
          <a:p>
            <a:pPr algn="r"/>
            <a:r>
              <a:rPr lang="et-EE" sz="1800" b="0" dirty="0" err="1">
                <a:solidFill>
                  <a:schemeClr val="tx1"/>
                </a:solidFill>
                <a:latin typeface="EC Square Sans Pro Medium" panose="020B0500000000020004" pitchFamily="34" charset="0"/>
              </a:rPr>
              <a:t>Country</a:t>
            </a:r>
            <a:r>
              <a:rPr lang="et-EE" sz="1800" b="0" dirty="0">
                <a:solidFill>
                  <a:schemeClr val="tx1"/>
                </a:solidFill>
                <a:latin typeface="EC Square Sans Pro Medium" panose="020B0500000000020004" pitchFamily="34" charset="0"/>
              </a:rPr>
              <a:t> </a:t>
            </a:r>
            <a:r>
              <a:rPr lang="et-EE" sz="1800" b="0" dirty="0" err="1">
                <a:solidFill>
                  <a:schemeClr val="tx1"/>
                </a:solidFill>
                <a:latin typeface="EC Square Sans Pro Medium" panose="020B0500000000020004" pitchFamily="34" charset="0"/>
              </a:rPr>
              <a:t>report</a:t>
            </a:r>
            <a:r>
              <a:rPr lang="et-EE" sz="1800" b="0" dirty="0">
                <a:solidFill>
                  <a:schemeClr val="tx1"/>
                </a:solidFill>
                <a:latin typeface="EC Square Sans Pro Medium" panose="020B0500000000020004" pitchFamily="34" charset="0"/>
              </a:rPr>
              <a:t> </a:t>
            </a:r>
            <a:r>
              <a:rPr lang="et-EE" sz="1800" b="0" dirty="0" err="1">
                <a:solidFill>
                  <a:schemeClr val="tx1"/>
                </a:solidFill>
                <a:latin typeface="EC Square Sans Pro Medium" panose="020B0500000000020004" pitchFamily="34" charset="0"/>
              </a:rPr>
              <a:t>Annex</a:t>
            </a:r>
            <a:r>
              <a:rPr lang="et-EE" sz="1800" b="0" dirty="0">
                <a:solidFill>
                  <a:schemeClr val="tx1"/>
                </a:solidFill>
                <a:latin typeface="EC Square Sans Pro Medium" panose="020B0500000000020004" pitchFamily="34" charset="0"/>
              </a:rPr>
              <a:t> D</a:t>
            </a:r>
            <a:endParaRPr lang="en-GB" sz="1800" b="0" dirty="0" err="1">
              <a:solidFill>
                <a:schemeClr val="tx1"/>
              </a:solidFill>
              <a:latin typeface="EC Square Sans Pro Light" panose="020B0506000000020004" pitchFamily="34" charset="0"/>
            </a:endParaRPr>
          </a:p>
        </p:txBody>
      </p:sp>
      <p:pic>
        <p:nvPicPr>
          <p:cNvPr id="8" name="Picture 7"/>
          <p:cNvPicPr>
            <a:picLocks noChangeAspect="1"/>
          </p:cNvPicPr>
          <p:nvPr/>
        </p:nvPicPr>
        <p:blipFill>
          <a:blip r:embed="rId3"/>
          <a:stretch>
            <a:fillRect/>
          </a:stretch>
        </p:blipFill>
        <p:spPr>
          <a:xfrm>
            <a:off x="0" y="0"/>
            <a:ext cx="12192000" cy="6858001"/>
          </a:xfrm>
          <a:prstGeom prst="rect">
            <a:avLst/>
          </a:prstGeom>
        </p:spPr>
      </p:pic>
    </p:spTree>
    <p:extLst>
      <p:ext uri="{BB962C8B-B14F-4D97-AF65-F5344CB8AC3E}">
        <p14:creationId xmlns:p14="http://schemas.microsoft.com/office/powerpoint/2010/main" val="1951337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080903"/>
            <a:ext cx="11233248" cy="1186801"/>
          </a:xfrm>
        </p:spPr>
        <p:txBody>
          <a:bodyPr/>
          <a:lstStyle/>
          <a:p>
            <a:pPr algn="ctr"/>
            <a:r>
              <a:rPr lang="en-US" sz="2800" dirty="0">
                <a:solidFill>
                  <a:srgbClr val="20AA63"/>
                </a:solidFill>
                <a:latin typeface="EC Square Sans Pro" panose="020B0506040000020004" pitchFamily="34" charset="0"/>
              </a:rPr>
              <a:t>Commission priorities for 2021-2027 </a:t>
            </a:r>
            <a:r>
              <a:rPr lang="en-US" sz="2800" dirty="0" smtClean="0">
                <a:solidFill>
                  <a:srgbClr val="20AA63"/>
                </a:solidFill>
                <a:latin typeface="EC Square Sans Pro" panose="020B0506040000020004" pitchFamily="34" charset="0"/>
              </a:rPr>
              <a:t/>
            </a:r>
            <a:br>
              <a:rPr lang="en-US" sz="2800" dirty="0" smtClean="0">
                <a:solidFill>
                  <a:srgbClr val="20AA63"/>
                </a:solidFill>
                <a:latin typeface="EC Square Sans Pro" panose="020B0506040000020004" pitchFamily="34" charset="0"/>
              </a:rPr>
            </a:br>
            <a:r>
              <a:rPr lang="en-US" sz="2800" dirty="0" smtClean="0">
                <a:solidFill>
                  <a:srgbClr val="20AA63"/>
                </a:solidFill>
                <a:latin typeface="EC Square Sans Pro" panose="020B0506040000020004" pitchFamily="34" charset="0"/>
              </a:rPr>
              <a:t>Cohesion </a:t>
            </a:r>
            <a:r>
              <a:rPr lang="en-US" sz="2800" dirty="0">
                <a:solidFill>
                  <a:srgbClr val="20AA63"/>
                </a:solidFill>
                <a:latin typeface="EC Square Sans Pro" panose="020B0506040000020004" pitchFamily="34" charset="0"/>
              </a:rPr>
              <a:t>policy funding in Poland </a:t>
            </a:r>
            <a:br>
              <a:rPr lang="en-US" sz="2800" dirty="0">
                <a:solidFill>
                  <a:srgbClr val="20AA63"/>
                </a:solidFill>
                <a:latin typeface="EC Square Sans Pro" panose="020B0506040000020004" pitchFamily="34" charset="0"/>
              </a:rPr>
            </a:br>
            <a:r>
              <a:rPr lang="en-US" sz="2800" i="1" dirty="0">
                <a:solidFill>
                  <a:srgbClr val="20AA63"/>
                </a:solidFill>
                <a:latin typeface="EC Square Sans Pro" panose="020B0506040000020004" pitchFamily="34" charset="0"/>
              </a:rPr>
              <a:t>PO2: A greener, low carbon Europe</a:t>
            </a:r>
            <a:endParaRPr lang="en-GB" sz="2800" i="1" dirty="0">
              <a:solidFill>
                <a:srgbClr val="20AA63"/>
              </a:solidFill>
              <a:latin typeface="EC Square Sans Pro" panose="020B0506040000020004" pitchFamily="34" charset="0"/>
            </a:endParaRPr>
          </a:p>
        </p:txBody>
      </p:sp>
      <p:sp>
        <p:nvSpPr>
          <p:cNvPr id="7" name="TextBox 6"/>
          <p:cNvSpPr txBox="1"/>
          <p:nvPr/>
        </p:nvSpPr>
        <p:spPr>
          <a:xfrm>
            <a:off x="767408" y="584210"/>
            <a:ext cx="6696744" cy="307777"/>
          </a:xfrm>
          <a:prstGeom prst="rect">
            <a:avLst/>
          </a:prstGeom>
          <a:noFill/>
        </p:spPr>
        <p:txBody>
          <a:bodyPr wrap="square" rtlCol="0">
            <a:spAutoFit/>
          </a:bodyPr>
          <a:lstStyle/>
          <a:p>
            <a:r>
              <a:rPr lang="en-GB" sz="1400" dirty="0">
                <a:solidFill>
                  <a:schemeClr val="bg1">
                    <a:lumMod val="65000"/>
                  </a:schemeClr>
                </a:solidFill>
                <a:latin typeface="EC Square Sans Pro" panose="020B0506040000020004" pitchFamily="34" charset="0"/>
              </a:rPr>
              <a:t>European Semester country report, Cohesion policy investments in 2021-2027</a:t>
            </a:r>
            <a:endParaRPr lang="en-GB" sz="1400" b="0" dirty="0">
              <a:solidFill>
                <a:schemeClr val="bg1">
                  <a:lumMod val="65000"/>
                </a:schemeClr>
              </a:solidFill>
              <a:latin typeface="EC Square Sans Pro" panose="020B0506040000020004" pitchFamily="34" charset="0"/>
            </a:endParaRPr>
          </a:p>
        </p:txBody>
      </p:sp>
      <p:sp>
        <p:nvSpPr>
          <p:cNvPr id="4" name="TextBox 3"/>
          <p:cNvSpPr txBox="1"/>
          <p:nvPr/>
        </p:nvSpPr>
        <p:spPr>
          <a:xfrm>
            <a:off x="1343472" y="2708920"/>
            <a:ext cx="9937104" cy="2845907"/>
          </a:xfrm>
          <a:prstGeom prst="rect">
            <a:avLst/>
          </a:prstGeom>
          <a:noFill/>
        </p:spPr>
        <p:txBody>
          <a:bodyPr wrap="square" rtlCol="0">
            <a:spAutoFit/>
          </a:bodyPr>
          <a:lstStyle/>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pl-PL"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Further</a:t>
            </a: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development of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urban waste water collection </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and treatment systems in agglomerations above 10.000 inhabitants</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a:t>
            </a:r>
            <a:r>
              <a:rPr lang="en-US"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upporting</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recycling of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municipal waste </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and resource efficiency in small and medium-sized enterprises</a:t>
            </a:r>
            <a:endPar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pl-PL"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N</a:t>
            </a:r>
            <a:r>
              <a:rPr lang="en-US" sz="24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atural</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disasters protection and prevention </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with priority for ecosystem-based solutions</a:t>
            </a:r>
            <a:endParaRPr lang="en-GB" sz="2400" b="0" dirty="0">
              <a:solidFill>
                <a:srgbClr val="333333"/>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1227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080903"/>
            <a:ext cx="11233248" cy="1186801"/>
          </a:xfrm>
        </p:spPr>
        <p:txBody>
          <a:bodyPr/>
          <a:lstStyle/>
          <a:p>
            <a:pPr algn="ctr"/>
            <a:r>
              <a:rPr lang="en-US" sz="2800" dirty="0">
                <a:solidFill>
                  <a:srgbClr val="20AA63"/>
                </a:solidFill>
                <a:latin typeface="EC Square Sans Pro" panose="020B0506040000020004" pitchFamily="34" charset="0"/>
              </a:rPr>
              <a:t>Commission priorities for 2021-2027 </a:t>
            </a:r>
            <a:r>
              <a:rPr lang="en-US" sz="2800" dirty="0" smtClean="0">
                <a:solidFill>
                  <a:srgbClr val="20AA63"/>
                </a:solidFill>
                <a:latin typeface="EC Square Sans Pro" panose="020B0506040000020004" pitchFamily="34" charset="0"/>
              </a:rPr>
              <a:t/>
            </a:r>
            <a:br>
              <a:rPr lang="en-US" sz="2800" dirty="0" smtClean="0">
                <a:solidFill>
                  <a:srgbClr val="20AA63"/>
                </a:solidFill>
                <a:latin typeface="EC Square Sans Pro" panose="020B0506040000020004" pitchFamily="34" charset="0"/>
              </a:rPr>
            </a:br>
            <a:r>
              <a:rPr lang="en-US" sz="2800" dirty="0" smtClean="0">
                <a:solidFill>
                  <a:srgbClr val="20AA63"/>
                </a:solidFill>
                <a:latin typeface="EC Square Sans Pro" panose="020B0506040000020004" pitchFamily="34" charset="0"/>
              </a:rPr>
              <a:t>Cohesion </a:t>
            </a:r>
            <a:r>
              <a:rPr lang="en-US" sz="2800" dirty="0">
                <a:solidFill>
                  <a:srgbClr val="20AA63"/>
                </a:solidFill>
                <a:latin typeface="EC Square Sans Pro" panose="020B0506040000020004" pitchFamily="34" charset="0"/>
              </a:rPr>
              <a:t>policy funding in Poland </a:t>
            </a:r>
            <a:br>
              <a:rPr lang="en-US" sz="2800" dirty="0">
                <a:solidFill>
                  <a:srgbClr val="20AA63"/>
                </a:solidFill>
                <a:latin typeface="EC Square Sans Pro" panose="020B0506040000020004" pitchFamily="34" charset="0"/>
              </a:rPr>
            </a:br>
            <a:r>
              <a:rPr lang="en-US" sz="2800" i="1" dirty="0">
                <a:solidFill>
                  <a:srgbClr val="20AA63"/>
                </a:solidFill>
                <a:latin typeface="EC Square Sans Pro" panose="020B0506040000020004" pitchFamily="34" charset="0"/>
              </a:rPr>
              <a:t>PO3: A more connected Europe </a:t>
            </a:r>
            <a:endParaRPr lang="en-GB" sz="2800" i="1" dirty="0">
              <a:solidFill>
                <a:srgbClr val="20AA63"/>
              </a:solidFill>
              <a:latin typeface="EC Square Sans Pro" panose="020B0506040000020004" pitchFamily="34" charset="0"/>
            </a:endParaRPr>
          </a:p>
        </p:txBody>
      </p:sp>
      <p:sp>
        <p:nvSpPr>
          <p:cNvPr id="7" name="TextBox 6"/>
          <p:cNvSpPr txBox="1"/>
          <p:nvPr/>
        </p:nvSpPr>
        <p:spPr>
          <a:xfrm>
            <a:off x="767408" y="584210"/>
            <a:ext cx="6696744" cy="307777"/>
          </a:xfrm>
          <a:prstGeom prst="rect">
            <a:avLst/>
          </a:prstGeom>
          <a:noFill/>
        </p:spPr>
        <p:txBody>
          <a:bodyPr wrap="square" rtlCol="0">
            <a:spAutoFit/>
          </a:bodyPr>
          <a:lstStyle/>
          <a:p>
            <a:r>
              <a:rPr lang="en-GB" sz="1400" dirty="0">
                <a:solidFill>
                  <a:schemeClr val="bg1">
                    <a:lumMod val="65000"/>
                  </a:schemeClr>
                </a:solidFill>
                <a:latin typeface="EC Square Sans Pro" panose="020B0506040000020004" pitchFamily="34" charset="0"/>
              </a:rPr>
              <a:t>European Semester country report, Cohesion policy investments in 2021-2027</a:t>
            </a:r>
            <a:endParaRPr lang="en-GB" sz="1400" b="0" dirty="0">
              <a:solidFill>
                <a:schemeClr val="bg1">
                  <a:lumMod val="65000"/>
                </a:schemeClr>
              </a:solidFill>
              <a:latin typeface="EC Square Sans Pro" panose="020B0506040000020004" pitchFamily="34" charset="0"/>
            </a:endParaRPr>
          </a:p>
        </p:txBody>
      </p:sp>
      <p:sp>
        <p:nvSpPr>
          <p:cNvPr id="8" name="TextBox 7"/>
          <p:cNvSpPr txBox="1"/>
          <p:nvPr/>
        </p:nvSpPr>
        <p:spPr>
          <a:xfrm>
            <a:off x="1127448" y="2267704"/>
            <a:ext cx="9937104" cy="4208332"/>
          </a:xfrm>
          <a:prstGeom prst="rect">
            <a:avLst/>
          </a:prstGeom>
          <a:noFill/>
        </p:spPr>
        <p:txBody>
          <a:bodyPr wrap="square" rtlCol="0">
            <a:spAutoFit/>
          </a:bodyPr>
          <a:lstStyle/>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endPar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pl-PL"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Road and </a:t>
            </a:r>
            <a:r>
              <a:rPr lang="pl-PL" sz="24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rail</a:t>
            </a:r>
            <a:r>
              <a:rPr lang="pl-PL"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TEN-T</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Public transport </a:t>
            </a:r>
            <a:r>
              <a:rPr lang="pl-PL"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outside</a:t>
            </a: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pl-PL"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cities</a:t>
            </a: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pl-PL"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incl</a:t>
            </a: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pl-PL"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rail</a:t>
            </a: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and </a:t>
            </a:r>
            <a:r>
              <a:rPr lang="pl-PL"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bus</a:t>
            </a: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transport)</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Public transport in </a:t>
            </a:r>
            <a:r>
              <a:rPr lang="pl-PL"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urban</a:t>
            </a: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pl-PL"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areas</a:t>
            </a: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pl-PL"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incl</a:t>
            </a: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pl-PL"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commuting</a:t>
            </a: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pl-PL"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zones</a:t>
            </a: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Improving intermodality, sustainability and safety of </a:t>
            </a:r>
            <a:r>
              <a:rPr lang="pl-PL" sz="24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transport</a:t>
            </a:r>
            <a:endPar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indent="-342900" defTabSz="685783" fontAlgn="auto">
              <a:lnSpc>
                <a:spcPct val="115000"/>
              </a:lnSpc>
              <a:spcBef>
                <a:spcPts val="750"/>
              </a:spcBef>
              <a:spcAft>
                <a:spcPts val="0"/>
              </a:spcAft>
              <a:buClr>
                <a:srgbClr val="20AA63"/>
              </a:buClr>
              <a:buFont typeface="Arial" panose="020B0604020202020204" pitchFamily="34" charset="0"/>
              <a:buChar char="•"/>
            </a:pPr>
            <a:r>
              <a:rPr lang="en-GB"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Deploy </a:t>
            </a:r>
            <a:r>
              <a:rPr lang="en-GB"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ultra-fast</a:t>
            </a:r>
            <a:r>
              <a:rPr lang="en-GB"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broadband in the </a:t>
            </a:r>
            <a:r>
              <a:rPr lang="en-GB"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market failure </a:t>
            </a:r>
            <a:r>
              <a:rPr lang="en-GB"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areas</a:t>
            </a:r>
            <a:endParaRPr lang="en-GB" sz="2400" b="0" dirty="0">
              <a:solidFill>
                <a:srgbClr val="333333"/>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endParaRPr lang="pl-PL"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endPar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9744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080903"/>
            <a:ext cx="11233248" cy="1186801"/>
          </a:xfrm>
        </p:spPr>
        <p:txBody>
          <a:bodyPr/>
          <a:lstStyle/>
          <a:p>
            <a:pPr algn="ctr"/>
            <a:r>
              <a:rPr lang="en-US" sz="2800" dirty="0">
                <a:solidFill>
                  <a:srgbClr val="20AA63"/>
                </a:solidFill>
                <a:latin typeface="EC Square Sans Pro" panose="020B0506040000020004" pitchFamily="34" charset="0"/>
              </a:rPr>
              <a:t>Commission priorities for 2021-2027 </a:t>
            </a:r>
            <a:r>
              <a:rPr lang="en-US" sz="2800" dirty="0" smtClean="0">
                <a:solidFill>
                  <a:srgbClr val="20AA63"/>
                </a:solidFill>
                <a:latin typeface="EC Square Sans Pro" panose="020B0506040000020004" pitchFamily="34" charset="0"/>
              </a:rPr>
              <a:t/>
            </a:r>
            <a:br>
              <a:rPr lang="en-US" sz="2800" dirty="0" smtClean="0">
                <a:solidFill>
                  <a:srgbClr val="20AA63"/>
                </a:solidFill>
                <a:latin typeface="EC Square Sans Pro" panose="020B0506040000020004" pitchFamily="34" charset="0"/>
              </a:rPr>
            </a:br>
            <a:r>
              <a:rPr lang="en-US" sz="2800" dirty="0" smtClean="0">
                <a:solidFill>
                  <a:srgbClr val="20AA63"/>
                </a:solidFill>
                <a:latin typeface="EC Square Sans Pro" panose="020B0506040000020004" pitchFamily="34" charset="0"/>
              </a:rPr>
              <a:t>Cohesion Policy funding </a:t>
            </a:r>
            <a:r>
              <a:rPr lang="en-US" sz="2800" dirty="0">
                <a:solidFill>
                  <a:srgbClr val="20AA63"/>
                </a:solidFill>
                <a:latin typeface="EC Square Sans Pro" panose="020B0506040000020004" pitchFamily="34" charset="0"/>
              </a:rPr>
              <a:t>in Poland </a:t>
            </a:r>
            <a:br>
              <a:rPr lang="en-US" sz="2800" dirty="0">
                <a:solidFill>
                  <a:srgbClr val="20AA63"/>
                </a:solidFill>
                <a:latin typeface="EC Square Sans Pro" panose="020B0506040000020004" pitchFamily="34" charset="0"/>
              </a:rPr>
            </a:br>
            <a:r>
              <a:rPr lang="en-US" sz="2800" i="1" dirty="0">
                <a:solidFill>
                  <a:srgbClr val="20AA63"/>
                </a:solidFill>
                <a:latin typeface="EC Square Sans Pro" panose="020B0506040000020004" pitchFamily="34" charset="0"/>
              </a:rPr>
              <a:t>PO4: A more social Europe </a:t>
            </a:r>
            <a:endParaRPr lang="en-GB" sz="2800" i="1" dirty="0">
              <a:solidFill>
                <a:srgbClr val="20AA63"/>
              </a:solidFill>
              <a:latin typeface="EC Square Sans Pro" panose="020B0506040000020004" pitchFamily="34" charset="0"/>
            </a:endParaRPr>
          </a:p>
        </p:txBody>
      </p:sp>
      <p:sp>
        <p:nvSpPr>
          <p:cNvPr id="7" name="TextBox 6"/>
          <p:cNvSpPr txBox="1"/>
          <p:nvPr/>
        </p:nvSpPr>
        <p:spPr>
          <a:xfrm>
            <a:off x="767408" y="584210"/>
            <a:ext cx="6696744" cy="307777"/>
          </a:xfrm>
          <a:prstGeom prst="rect">
            <a:avLst/>
          </a:prstGeom>
          <a:noFill/>
        </p:spPr>
        <p:txBody>
          <a:bodyPr wrap="square" rtlCol="0">
            <a:spAutoFit/>
          </a:bodyPr>
          <a:lstStyle/>
          <a:p>
            <a:r>
              <a:rPr lang="en-GB" sz="1400" dirty="0">
                <a:solidFill>
                  <a:schemeClr val="bg1">
                    <a:lumMod val="65000"/>
                  </a:schemeClr>
                </a:solidFill>
                <a:latin typeface="EC Square Sans Pro" panose="020B0506040000020004" pitchFamily="34" charset="0"/>
              </a:rPr>
              <a:t>European Semester country report, Cohesion policy investments in 2021-2027</a:t>
            </a:r>
            <a:endParaRPr lang="en-GB" sz="1400" b="0" dirty="0">
              <a:solidFill>
                <a:schemeClr val="bg1">
                  <a:lumMod val="65000"/>
                </a:schemeClr>
              </a:solidFill>
              <a:latin typeface="EC Square Sans Pro" panose="020B0506040000020004" pitchFamily="34" charset="0"/>
            </a:endParaRPr>
          </a:p>
        </p:txBody>
      </p:sp>
      <p:sp>
        <p:nvSpPr>
          <p:cNvPr id="4" name="TextBox 3"/>
          <p:cNvSpPr txBox="1"/>
          <p:nvPr/>
        </p:nvSpPr>
        <p:spPr>
          <a:xfrm>
            <a:off x="1127448" y="2896391"/>
            <a:ext cx="10945216" cy="3015697"/>
          </a:xfrm>
          <a:prstGeom prst="rect">
            <a:avLst/>
          </a:prstGeom>
          <a:noFill/>
        </p:spPr>
        <p:txBody>
          <a:bodyPr wrap="square" rtlCol="0">
            <a:spAutoFit/>
          </a:bodyPr>
          <a:lstStyle/>
          <a:p>
            <a:pPr marL="34290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Employment</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access,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women’s participation</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modernised institutions, anticipate change</a:t>
            </a:r>
          </a:p>
          <a:p>
            <a:pPr marL="34290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Upskilling and reskilling </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opportunities, including for migrant workers</a:t>
            </a:r>
          </a:p>
          <a:p>
            <a:pPr marL="34290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Education and training</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equal access, quality, effectiveness and labour-market relevance of Vocational Education and Training</a:t>
            </a:r>
          </a:p>
          <a:p>
            <a:pPr marL="34290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Active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inclusion</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material deprivation </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and integration of third-country nationals </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endParaRPr lang="en-US" sz="22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68321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080903"/>
            <a:ext cx="11233248" cy="1186801"/>
          </a:xfrm>
        </p:spPr>
        <p:txBody>
          <a:bodyPr/>
          <a:lstStyle/>
          <a:p>
            <a:pPr algn="ctr"/>
            <a:r>
              <a:rPr lang="en-US" sz="2800" dirty="0">
                <a:solidFill>
                  <a:srgbClr val="20AA63"/>
                </a:solidFill>
                <a:latin typeface="EC Square Sans Pro" panose="020B0506040000020004" pitchFamily="34" charset="0"/>
              </a:rPr>
              <a:t>Commission priorities for 2021-2027 </a:t>
            </a:r>
            <a:r>
              <a:rPr lang="en-US" sz="2800" dirty="0" smtClean="0">
                <a:solidFill>
                  <a:srgbClr val="20AA63"/>
                </a:solidFill>
                <a:latin typeface="EC Square Sans Pro" panose="020B0506040000020004" pitchFamily="34" charset="0"/>
              </a:rPr>
              <a:t/>
            </a:r>
            <a:br>
              <a:rPr lang="en-US" sz="2800" dirty="0" smtClean="0">
                <a:solidFill>
                  <a:srgbClr val="20AA63"/>
                </a:solidFill>
                <a:latin typeface="EC Square Sans Pro" panose="020B0506040000020004" pitchFamily="34" charset="0"/>
              </a:rPr>
            </a:br>
            <a:r>
              <a:rPr lang="en-US" sz="2800" dirty="0" smtClean="0">
                <a:solidFill>
                  <a:srgbClr val="20AA63"/>
                </a:solidFill>
                <a:latin typeface="EC Square Sans Pro" panose="020B0506040000020004" pitchFamily="34" charset="0"/>
              </a:rPr>
              <a:t>Cohesion Policy funding </a:t>
            </a:r>
            <a:r>
              <a:rPr lang="en-US" sz="2800" dirty="0">
                <a:solidFill>
                  <a:srgbClr val="20AA63"/>
                </a:solidFill>
                <a:latin typeface="EC Square Sans Pro" panose="020B0506040000020004" pitchFamily="34" charset="0"/>
              </a:rPr>
              <a:t>in Poland </a:t>
            </a:r>
            <a:br>
              <a:rPr lang="en-US" sz="2800" dirty="0">
                <a:solidFill>
                  <a:srgbClr val="20AA63"/>
                </a:solidFill>
                <a:latin typeface="EC Square Sans Pro" panose="020B0506040000020004" pitchFamily="34" charset="0"/>
              </a:rPr>
            </a:br>
            <a:r>
              <a:rPr lang="en-US" sz="2800" i="1" dirty="0">
                <a:solidFill>
                  <a:srgbClr val="20AA63"/>
                </a:solidFill>
                <a:latin typeface="EC Square Sans Pro" panose="020B0506040000020004" pitchFamily="34" charset="0"/>
              </a:rPr>
              <a:t>PO4: A more social Europe </a:t>
            </a:r>
            <a:endParaRPr lang="en-GB" sz="2800" i="1" dirty="0">
              <a:solidFill>
                <a:srgbClr val="20AA63"/>
              </a:solidFill>
              <a:latin typeface="EC Square Sans Pro" panose="020B0506040000020004" pitchFamily="34" charset="0"/>
            </a:endParaRPr>
          </a:p>
        </p:txBody>
      </p:sp>
      <p:sp>
        <p:nvSpPr>
          <p:cNvPr id="7" name="TextBox 6"/>
          <p:cNvSpPr txBox="1"/>
          <p:nvPr/>
        </p:nvSpPr>
        <p:spPr>
          <a:xfrm>
            <a:off x="767408" y="584210"/>
            <a:ext cx="6696744" cy="307777"/>
          </a:xfrm>
          <a:prstGeom prst="rect">
            <a:avLst/>
          </a:prstGeom>
          <a:noFill/>
        </p:spPr>
        <p:txBody>
          <a:bodyPr wrap="square" rtlCol="0">
            <a:spAutoFit/>
          </a:bodyPr>
          <a:lstStyle/>
          <a:p>
            <a:r>
              <a:rPr lang="en-GB" sz="1400" dirty="0">
                <a:solidFill>
                  <a:schemeClr val="bg1">
                    <a:lumMod val="65000"/>
                  </a:schemeClr>
                </a:solidFill>
                <a:latin typeface="EC Square Sans Pro" panose="020B0506040000020004" pitchFamily="34" charset="0"/>
              </a:rPr>
              <a:t>European Semester country report, Cohesion policy investments in 2021-2027</a:t>
            </a:r>
            <a:endParaRPr lang="en-GB" sz="1400" b="0" dirty="0">
              <a:solidFill>
                <a:schemeClr val="bg1">
                  <a:lumMod val="65000"/>
                </a:schemeClr>
              </a:solidFill>
              <a:latin typeface="EC Square Sans Pro" panose="020B0506040000020004" pitchFamily="34" charset="0"/>
            </a:endParaRPr>
          </a:p>
        </p:txBody>
      </p:sp>
      <p:sp>
        <p:nvSpPr>
          <p:cNvPr id="6" name="TextBox 5"/>
          <p:cNvSpPr txBox="1"/>
          <p:nvPr/>
        </p:nvSpPr>
        <p:spPr>
          <a:xfrm>
            <a:off x="1055440" y="2636913"/>
            <a:ext cx="9793088" cy="4392485"/>
          </a:xfrm>
          <a:prstGeom prst="rect">
            <a:avLst/>
          </a:prstGeom>
          <a:noFill/>
        </p:spPr>
        <p:txBody>
          <a:bodyPr wrap="square" rtlCol="0">
            <a:spAutoFit/>
          </a:bodyPr>
          <a:lstStyle/>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Transition to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community-based</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social services – equal access, affordable, quality, sustainable </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Active and healthy ageing</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healthcare and long-term care system: accessible, effective and resilient</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Moving away from hospital-</a:t>
            </a:r>
            <a:r>
              <a:rPr lang="en-US"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centred</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model towards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stronger primary care</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enhanced health promotion and disease prevention</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Coordination</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of healthcare, social care and long term care</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endParaRPr lang="en-US" sz="24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lvl="0" defTabSz="685783" fontAlgn="auto">
              <a:lnSpc>
                <a:spcPct val="115000"/>
              </a:lnSpc>
              <a:spcBef>
                <a:spcPts val="750"/>
              </a:spcBef>
              <a:spcAft>
                <a:spcPts val="0"/>
              </a:spcAft>
              <a:buClr>
                <a:srgbClr val="20AA63"/>
              </a:buClr>
            </a:pPr>
            <a:endParaRPr lang="en-GB" sz="2200" b="0" dirty="0">
              <a:solidFill>
                <a:srgbClr val="333333"/>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274535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080903"/>
            <a:ext cx="11233248" cy="1186801"/>
          </a:xfrm>
        </p:spPr>
        <p:txBody>
          <a:bodyPr/>
          <a:lstStyle/>
          <a:p>
            <a:pPr algn="ctr"/>
            <a:r>
              <a:rPr lang="en-US" sz="2800" dirty="0">
                <a:solidFill>
                  <a:srgbClr val="20AA63"/>
                </a:solidFill>
                <a:latin typeface="EC Square Sans Pro" panose="020B0506040000020004" pitchFamily="34" charset="0"/>
              </a:rPr>
              <a:t>Commission priorities for 2021-2027 </a:t>
            </a:r>
            <a:r>
              <a:rPr lang="en-US" sz="2800" dirty="0" smtClean="0">
                <a:solidFill>
                  <a:srgbClr val="20AA63"/>
                </a:solidFill>
                <a:latin typeface="EC Square Sans Pro" panose="020B0506040000020004" pitchFamily="34" charset="0"/>
              </a:rPr>
              <a:t/>
            </a:r>
            <a:br>
              <a:rPr lang="en-US" sz="2800" dirty="0" smtClean="0">
                <a:solidFill>
                  <a:srgbClr val="20AA63"/>
                </a:solidFill>
                <a:latin typeface="EC Square Sans Pro" panose="020B0506040000020004" pitchFamily="34" charset="0"/>
              </a:rPr>
            </a:br>
            <a:r>
              <a:rPr lang="en-US" sz="2800" dirty="0" smtClean="0">
                <a:solidFill>
                  <a:srgbClr val="20AA63"/>
                </a:solidFill>
                <a:latin typeface="EC Square Sans Pro" panose="020B0506040000020004" pitchFamily="34" charset="0"/>
              </a:rPr>
              <a:t>Cohesion </a:t>
            </a:r>
            <a:r>
              <a:rPr lang="en-US" sz="2800" dirty="0">
                <a:solidFill>
                  <a:srgbClr val="20AA63"/>
                </a:solidFill>
                <a:latin typeface="EC Square Sans Pro" panose="020B0506040000020004" pitchFamily="34" charset="0"/>
              </a:rPr>
              <a:t>policy funding in Poland </a:t>
            </a:r>
            <a:br>
              <a:rPr lang="en-US" sz="2800" dirty="0">
                <a:solidFill>
                  <a:srgbClr val="20AA63"/>
                </a:solidFill>
                <a:latin typeface="EC Square Sans Pro" panose="020B0506040000020004" pitchFamily="34" charset="0"/>
              </a:rPr>
            </a:br>
            <a:r>
              <a:rPr lang="en-US" sz="2800" i="1" dirty="0">
                <a:solidFill>
                  <a:srgbClr val="20AA63"/>
                </a:solidFill>
                <a:latin typeface="EC Square Sans Pro" panose="020B0506040000020004" pitchFamily="34" charset="0"/>
              </a:rPr>
              <a:t>PO5: A Europe closer to citizens </a:t>
            </a:r>
            <a:endParaRPr lang="en-GB" sz="2800" i="1" dirty="0">
              <a:solidFill>
                <a:srgbClr val="20AA63"/>
              </a:solidFill>
              <a:latin typeface="EC Square Sans Pro" panose="020B0506040000020004" pitchFamily="34" charset="0"/>
            </a:endParaRPr>
          </a:p>
        </p:txBody>
      </p:sp>
      <p:sp>
        <p:nvSpPr>
          <p:cNvPr id="7" name="TextBox 6"/>
          <p:cNvSpPr txBox="1"/>
          <p:nvPr/>
        </p:nvSpPr>
        <p:spPr>
          <a:xfrm>
            <a:off x="767408" y="584210"/>
            <a:ext cx="6696744" cy="307777"/>
          </a:xfrm>
          <a:prstGeom prst="rect">
            <a:avLst/>
          </a:prstGeom>
          <a:noFill/>
        </p:spPr>
        <p:txBody>
          <a:bodyPr wrap="square" rtlCol="0">
            <a:spAutoFit/>
          </a:bodyPr>
          <a:lstStyle/>
          <a:p>
            <a:r>
              <a:rPr lang="en-GB" sz="1400" dirty="0">
                <a:solidFill>
                  <a:schemeClr val="bg1">
                    <a:lumMod val="65000"/>
                  </a:schemeClr>
                </a:solidFill>
                <a:latin typeface="EC Square Sans Pro" panose="020B0506040000020004" pitchFamily="34" charset="0"/>
              </a:rPr>
              <a:t>European Semester country report, Cohesion policy investments in 2021-2027</a:t>
            </a:r>
            <a:endParaRPr lang="en-GB" sz="1400" b="0" dirty="0">
              <a:solidFill>
                <a:schemeClr val="bg1">
                  <a:lumMod val="65000"/>
                </a:schemeClr>
              </a:solidFill>
              <a:latin typeface="EC Square Sans Pro" panose="020B0506040000020004" pitchFamily="34" charset="0"/>
            </a:endParaRPr>
          </a:p>
        </p:txBody>
      </p:sp>
      <p:sp>
        <p:nvSpPr>
          <p:cNvPr id="4" name="TextBox 3"/>
          <p:cNvSpPr txBox="1"/>
          <p:nvPr/>
        </p:nvSpPr>
        <p:spPr>
          <a:xfrm>
            <a:off x="1127448" y="2492896"/>
            <a:ext cx="9937104" cy="3475823"/>
          </a:xfrm>
          <a:prstGeom prst="rect">
            <a:avLst/>
          </a:prstGeom>
          <a:noFill/>
        </p:spPr>
        <p:txBody>
          <a:bodyPr wrap="square" rtlCol="0">
            <a:spAutoFit/>
          </a:bodyPr>
          <a:lstStyle/>
          <a:p>
            <a:pPr lvl="0" defTabSz="685783" fontAlgn="auto">
              <a:lnSpc>
                <a:spcPct val="115000"/>
              </a:lnSpc>
              <a:spcBef>
                <a:spcPts val="750"/>
              </a:spcBef>
              <a:spcAft>
                <a:spcPts val="0"/>
              </a:spcAft>
              <a:buClr>
                <a:srgbClr val="20AA63"/>
              </a:buClr>
            </a:pPr>
            <a:r>
              <a:rPr lang="en-IE"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Strengthening capacities and coordination functions of local </a:t>
            </a:r>
            <a:r>
              <a:rPr lang="en-IE" sz="24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authorities and  partners </a:t>
            </a:r>
            <a:r>
              <a:rPr lang="en-IE"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through integrated territorial investments and community-led local initiatives focusing on:</a:t>
            </a:r>
            <a:endPar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IE"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supporting the </a:t>
            </a:r>
            <a:r>
              <a:rPr lang="en-IE"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innovation and growth potential </a:t>
            </a:r>
            <a:r>
              <a:rPr lang="en-IE"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of metropolitan areas</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IE"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addressing </a:t>
            </a:r>
            <a:r>
              <a:rPr lang="en-IE"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urban sprawl </a:t>
            </a:r>
            <a:r>
              <a:rPr lang="en-IE"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and mobility challenges in functional areas</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IE"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rationalising the </a:t>
            </a:r>
            <a:r>
              <a:rPr lang="en-IE"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provision of public services </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IE"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accelerating </a:t>
            </a:r>
            <a:r>
              <a:rPr lang="en-IE"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socio-economic regeneration </a:t>
            </a:r>
            <a:r>
              <a:rPr lang="en-IE"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of declining areas</a:t>
            </a:r>
          </a:p>
        </p:txBody>
      </p:sp>
    </p:spTree>
    <p:extLst>
      <p:ext uri="{BB962C8B-B14F-4D97-AF65-F5344CB8AC3E}">
        <p14:creationId xmlns:p14="http://schemas.microsoft.com/office/powerpoint/2010/main" val="1104323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891987"/>
            <a:ext cx="11233248" cy="1186801"/>
          </a:xfrm>
        </p:spPr>
        <p:txBody>
          <a:bodyPr/>
          <a:lstStyle/>
          <a:p>
            <a:pPr algn="ctr">
              <a:spcBef>
                <a:spcPts val="500"/>
              </a:spcBef>
            </a:pPr>
            <a:r>
              <a:rPr lang="en-US" sz="2800" dirty="0">
                <a:solidFill>
                  <a:srgbClr val="20AA63"/>
                </a:solidFill>
                <a:latin typeface="EC Square Sans Pro" panose="020B0506040000020004" pitchFamily="34" charset="0"/>
              </a:rPr>
              <a:t>Commission priorities for 2021-2027 </a:t>
            </a:r>
            <a:r>
              <a:rPr lang="en-US" sz="2800" dirty="0" smtClean="0">
                <a:solidFill>
                  <a:srgbClr val="20AA63"/>
                </a:solidFill>
                <a:latin typeface="EC Square Sans Pro" panose="020B0506040000020004" pitchFamily="34" charset="0"/>
              </a:rPr>
              <a:t/>
            </a:r>
            <a:br>
              <a:rPr lang="en-US" sz="2800" dirty="0" smtClean="0">
                <a:solidFill>
                  <a:srgbClr val="20AA63"/>
                </a:solidFill>
                <a:latin typeface="EC Square Sans Pro" panose="020B0506040000020004" pitchFamily="34" charset="0"/>
              </a:rPr>
            </a:br>
            <a:r>
              <a:rPr lang="en-US" sz="2800" dirty="0" smtClean="0">
                <a:solidFill>
                  <a:srgbClr val="20AA63"/>
                </a:solidFill>
                <a:latin typeface="EC Square Sans Pro" panose="020B0506040000020004" pitchFamily="34" charset="0"/>
              </a:rPr>
              <a:t>Cohesion </a:t>
            </a:r>
            <a:r>
              <a:rPr lang="en-US" sz="2800" dirty="0">
                <a:solidFill>
                  <a:srgbClr val="20AA63"/>
                </a:solidFill>
                <a:latin typeface="EC Square Sans Pro" panose="020B0506040000020004" pitchFamily="34" charset="0"/>
              </a:rPr>
              <a:t>policy funding in Poland </a:t>
            </a:r>
            <a:br>
              <a:rPr lang="en-US" sz="2800" dirty="0">
                <a:solidFill>
                  <a:srgbClr val="20AA63"/>
                </a:solidFill>
                <a:latin typeface="EC Square Sans Pro" panose="020B0506040000020004" pitchFamily="34" charset="0"/>
              </a:rPr>
            </a:br>
            <a:r>
              <a:rPr lang="en-US" sz="2800" i="1" dirty="0" smtClean="0">
                <a:solidFill>
                  <a:srgbClr val="20AA63"/>
                </a:solidFill>
                <a:latin typeface="EC Square Sans Pro" panose="020B0506040000020004" pitchFamily="34" charset="0"/>
              </a:rPr>
              <a:t>Factors for effective delivery of Cohesion Policy</a:t>
            </a:r>
            <a:endParaRPr lang="en-GB" sz="2800" i="1" dirty="0">
              <a:solidFill>
                <a:srgbClr val="20AA63"/>
              </a:solidFill>
              <a:latin typeface="EC Square Sans Pro" panose="020B0506040000020004" pitchFamily="34" charset="0"/>
            </a:endParaRPr>
          </a:p>
        </p:txBody>
      </p:sp>
      <p:sp>
        <p:nvSpPr>
          <p:cNvPr id="7" name="TextBox 6"/>
          <p:cNvSpPr txBox="1"/>
          <p:nvPr/>
        </p:nvSpPr>
        <p:spPr>
          <a:xfrm>
            <a:off x="767408" y="584210"/>
            <a:ext cx="6696744" cy="307777"/>
          </a:xfrm>
          <a:prstGeom prst="rect">
            <a:avLst/>
          </a:prstGeom>
          <a:noFill/>
        </p:spPr>
        <p:txBody>
          <a:bodyPr wrap="square" rtlCol="0">
            <a:spAutoFit/>
          </a:bodyPr>
          <a:lstStyle/>
          <a:p>
            <a:r>
              <a:rPr lang="en-GB" sz="1400" dirty="0">
                <a:solidFill>
                  <a:schemeClr val="bg1">
                    <a:lumMod val="65000"/>
                  </a:schemeClr>
                </a:solidFill>
                <a:latin typeface="EC Square Sans Pro" panose="020B0506040000020004" pitchFamily="34" charset="0"/>
              </a:rPr>
              <a:t>European Semester country report, Cohesion policy investments in 2021-2027</a:t>
            </a:r>
            <a:endParaRPr lang="en-GB" sz="1400" b="0" dirty="0">
              <a:solidFill>
                <a:schemeClr val="bg1">
                  <a:lumMod val="65000"/>
                </a:schemeClr>
              </a:solidFill>
              <a:latin typeface="EC Square Sans Pro" panose="020B0506040000020004" pitchFamily="34" charset="0"/>
            </a:endParaRPr>
          </a:p>
        </p:txBody>
      </p:sp>
      <p:sp>
        <p:nvSpPr>
          <p:cNvPr id="4" name="TextBox 3"/>
          <p:cNvSpPr txBox="1"/>
          <p:nvPr/>
        </p:nvSpPr>
        <p:spPr>
          <a:xfrm>
            <a:off x="1159893" y="2492896"/>
            <a:ext cx="11064552" cy="3995966"/>
          </a:xfrm>
          <a:prstGeom prst="rect">
            <a:avLst/>
          </a:prstGeom>
          <a:noFill/>
        </p:spPr>
        <p:txBody>
          <a:bodyPr wrap="square" rtlCol="0">
            <a:spAutoFit/>
          </a:bodyPr>
          <a:lstStyle/>
          <a:p>
            <a:pPr marL="342900" indent="-342900" defTabSz="685783" fontAlgn="auto">
              <a:lnSpc>
                <a:spcPct val="115000"/>
              </a:lnSpc>
              <a:spcBef>
                <a:spcPts val="750"/>
              </a:spcBef>
              <a:spcAft>
                <a:spcPts val="0"/>
              </a:spcAft>
              <a:buClr>
                <a:srgbClr val="20AA63"/>
              </a:buClr>
              <a:buFont typeface="Arial" panose="020B0604020202020204" pitchFamily="34" charset="0"/>
              <a:buChar char="•"/>
            </a:pPr>
            <a:r>
              <a:rPr lang="en-US" sz="20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Programming built up on the successful implementation of the regional </a:t>
            </a:r>
            <a:r>
              <a:rPr lang="en-US" sz="200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operational </a:t>
            </a:r>
            <a:r>
              <a:rPr lang="en-US" sz="20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programmes</a:t>
            </a:r>
            <a:r>
              <a:rPr lang="en-US" sz="20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t>
            </a:r>
          </a:p>
          <a:p>
            <a:pPr defTabSz="685783" fontAlgn="auto">
              <a:lnSpc>
                <a:spcPct val="115000"/>
              </a:lnSpc>
              <a:spcBef>
                <a:spcPts val="750"/>
              </a:spcBef>
              <a:spcAft>
                <a:spcPts val="0"/>
              </a:spcAft>
              <a:buClr>
                <a:srgbClr val="20AA63"/>
              </a:buClr>
            </a:pPr>
            <a:r>
              <a:rPr lang="en-US" sz="20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  </a:t>
            </a:r>
            <a:r>
              <a:rPr lang="en-US" sz="19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Regions </a:t>
            </a:r>
            <a:r>
              <a:rPr lang="en-US" sz="19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and their self-governments play an essential role in maintaining the polycentric growth pattern</a:t>
            </a:r>
          </a:p>
          <a:p>
            <a:pPr defTabSz="685783" fontAlgn="auto">
              <a:lnSpc>
                <a:spcPct val="115000"/>
              </a:lnSpc>
              <a:spcBef>
                <a:spcPts val="750"/>
              </a:spcBef>
              <a:spcAft>
                <a:spcPts val="0"/>
              </a:spcAft>
              <a:buClr>
                <a:srgbClr val="20AA63"/>
              </a:buClr>
            </a:pPr>
            <a:r>
              <a:rPr lang="en-US" sz="19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 Their </a:t>
            </a:r>
            <a:r>
              <a:rPr lang="en-US" sz="19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role in territorial development is essential, because of subsidiarity vis-a-vis communes </a:t>
            </a:r>
          </a:p>
          <a:p>
            <a:pPr marL="342900" indent="-342900" defTabSz="685783" fontAlgn="auto">
              <a:lnSpc>
                <a:spcPct val="115000"/>
              </a:lnSpc>
              <a:spcBef>
                <a:spcPts val="750"/>
              </a:spcBef>
              <a:spcAft>
                <a:spcPts val="0"/>
              </a:spcAft>
              <a:buClr>
                <a:srgbClr val="20AA63"/>
              </a:buClr>
              <a:buFont typeface="Arial" panose="020B0604020202020204" pitchFamily="34" charset="0"/>
              <a:buChar char="•"/>
            </a:pPr>
            <a:r>
              <a:rPr lang="en-US" sz="20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Making use of the best practice from the Catching-up Regions and the Coal Regions in Transition Initiatives </a:t>
            </a:r>
          </a:p>
          <a:p>
            <a:pPr marL="342900" indent="-342900" defTabSz="685783" fontAlgn="auto">
              <a:lnSpc>
                <a:spcPct val="115000"/>
              </a:lnSpc>
              <a:spcBef>
                <a:spcPts val="750"/>
              </a:spcBef>
              <a:spcAft>
                <a:spcPts val="0"/>
              </a:spcAft>
              <a:buClr>
                <a:srgbClr val="20AA63"/>
              </a:buClr>
              <a:buFont typeface="Arial" panose="020B0604020202020204" pitchFamily="34" charset="0"/>
              <a:buChar char="•"/>
            </a:pPr>
            <a:r>
              <a:rPr lang="en-US" sz="20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Simplification</a:t>
            </a:r>
            <a:r>
              <a:rPr lang="en-US" sz="20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p>
          <a:p>
            <a:pPr defTabSz="685783" fontAlgn="auto">
              <a:lnSpc>
                <a:spcPct val="115000"/>
              </a:lnSpc>
              <a:spcBef>
                <a:spcPts val="750"/>
              </a:spcBef>
              <a:spcAft>
                <a:spcPts val="0"/>
              </a:spcAft>
              <a:buClr>
                <a:srgbClr val="20AA63"/>
              </a:buClr>
            </a:pPr>
            <a:r>
              <a:rPr lang="en-US" sz="20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 </a:t>
            </a:r>
            <a:r>
              <a:rPr lang="en-US" sz="19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Reduction </a:t>
            </a:r>
            <a:r>
              <a:rPr lang="en-US" sz="19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of </a:t>
            </a:r>
            <a:r>
              <a:rPr lang="en-US" sz="19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administrative burden </a:t>
            </a:r>
            <a:r>
              <a:rPr lang="en-US" sz="19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for beneficiaries and establishing meaningful demarcations between  </a:t>
            </a:r>
            <a:r>
              <a:rPr lang="en-US" sz="19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national </a:t>
            </a:r>
            <a:r>
              <a:rPr lang="en-US" sz="19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and regional OPs </a:t>
            </a:r>
          </a:p>
          <a:p>
            <a:pPr marL="342900" indent="-342900" defTabSz="685783" fontAlgn="auto">
              <a:lnSpc>
                <a:spcPct val="115000"/>
              </a:lnSpc>
              <a:spcBef>
                <a:spcPts val="750"/>
              </a:spcBef>
              <a:spcAft>
                <a:spcPts val="0"/>
              </a:spcAft>
              <a:buClr>
                <a:srgbClr val="20AA63"/>
              </a:buClr>
              <a:buFont typeface="Arial" panose="020B0604020202020204" pitchFamily="34" charset="0"/>
              <a:buChar char="•"/>
            </a:pPr>
            <a:r>
              <a:rPr lang="en-US" sz="20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Enabling conditions</a:t>
            </a:r>
          </a:p>
          <a:p>
            <a:pPr defTabSz="685783" fontAlgn="auto">
              <a:lnSpc>
                <a:spcPct val="115000"/>
              </a:lnSpc>
              <a:spcBef>
                <a:spcPts val="750"/>
              </a:spcBef>
              <a:spcAft>
                <a:spcPts val="0"/>
              </a:spcAft>
              <a:buClr>
                <a:srgbClr val="20AA63"/>
              </a:buClr>
            </a:pPr>
            <a:r>
              <a:rPr lang="en-US" sz="20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 </a:t>
            </a:r>
            <a:r>
              <a:rPr lang="en-US" sz="19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Early </a:t>
            </a:r>
            <a:r>
              <a:rPr lang="en-US" sz="19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start of implementation only when established </a:t>
            </a:r>
          </a:p>
        </p:txBody>
      </p:sp>
    </p:spTree>
    <p:extLst>
      <p:ext uri="{BB962C8B-B14F-4D97-AF65-F5344CB8AC3E}">
        <p14:creationId xmlns:p14="http://schemas.microsoft.com/office/powerpoint/2010/main" val="2952184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599" y="1028819"/>
            <a:ext cx="10972800" cy="936625"/>
          </a:xfrm>
        </p:spPr>
        <p:txBody>
          <a:bodyPr/>
          <a:lstStyle/>
          <a:p>
            <a:pPr algn="ctr"/>
            <a:r>
              <a:rPr lang="en-GB" dirty="0">
                <a:solidFill>
                  <a:srgbClr val="20AA63"/>
                </a:solidFill>
                <a:latin typeface="EC Square Sans Pro" panose="020B0506040000020004" pitchFamily="34" charset="0"/>
              </a:rPr>
              <a:t>Conclusion and next steps</a:t>
            </a:r>
          </a:p>
        </p:txBody>
      </p:sp>
      <p:sp>
        <p:nvSpPr>
          <p:cNvPr id="4" name="TextBox 3"/>
          <p:cNvSpPr txBox="1"/>
          <p:nvPr/>
        </p:nvSpPr>
        <p:spPr>
          <a:xfrm>
            <a:off x="1188566" y="2420888"/>
            <a:ext cx="11003434" cy="2700739"/>
          </a:xfrm>
          <a:prstGeom prst="rect">
            <a:avLst/>
          </a:prstGeom>
          <a:noFill/>
        </p:spPr>
        <p:txBody>
          <a:bodyPr wrap="square" rtlCol="0">
            <a:spAutoFit/>
          </a:bodyPr>
          <a:lstStyle/>
          <a:p>
            <a:pPr marL="342900" marR="0" lvl="0" indent="-342900" algn="l" defTabSz="685783" rtl="0" eaLnBrk="1" fontAlgn="auto" latinLnBrk="0" hangingPunct="1">
              <a:lnSpc>
                <a:spcPct val="100000"/>
              </a:lnSpc>
              <a:spcBef>
                <a:spcPts val="300"/>
              </a:spcBef>
              <a:spcAft>
                <a:spcPts val="600"/>
              </a:spcAft>
              <a:buClr>
                <a:srgbClr val="20AA63"/>
              </a:buClr>
              <a:buSzTx/>
              <a:buFont typeface="Arial" panose="020B0604020202020204" pitchFamily="34" charset="0"/>
              <a:buChar char="•"/>
              <a:tabLst/>
              <a:defRPr/>
            </a:pPr>
            <a:r>
              <a:rPr kumimoji="0" lang="et-EE" sz="2200" b="0" i="0" u="none" strike="noStrike" kern="1200" cap="none" spc="0" normalizeH="0" baseline="0" noProof="0" dirty="0" err="1">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Commission</a:t>
            </a:r>
            <a:r>
              <a:rPr kumimoji="0" lang="et-EE"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en-GB"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has </a:t>
            </a:r>
            <a:r>
              <a:rPr kumimoji="0" lang="et-EE"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start</a:t>
            </a:r>
            <a:r>
              <a:rPr kumimoji="0" lang="en-GB" sz="2200" b="0" i="0" u="none" strike="noStrike" kern="1200" cap="none" spc="0" normalizeH="0" baseline="0" noProof="0" dirty="0" err="1"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ed</a:t>
            </a:r>
            <a:r>
              <a:rPr kumimoji="0" lang="et-EE"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et-EE" sz="2200" b="0" i="0" u="none" strike="noStrike" kern="1200" cap="none" spc="0" normalizeH="0" baseline="0" noProof="0" dirty="0" err="1">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informal</a:t>
            </a:r>
            <a:r>
              <a:rPr kumimoji="0" lang="en-GB"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en-GB"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dialogue</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t>
            </a:r>
            <a:endParaRPr kumimoji="0" lang="en-US"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endParaRPr>
          </a:p>
          <a:p>
            <a:pPr marL="342900" marR="0" lvl="0" indent="-342900" algn="l" defTabSz="685783" rtl="0" eaLnBrk="1" fontAlgn="auto" latinLnBrk="0" hangingPunct="1">
              <a:lnSpc>
                <a:spcPct val="100000"/>
              </a:lnSpc>
              <a:spcBef>
                <a:spcPts val="300"/>
              </a:spcBef>
              <a:spcAft>
                <a:spcPts val="600"/>
              </a:spcAft>
              <a:buClr>
                <a:srgbClr val="20AA63"/>
              </a:buClr>
              <a:buSzTx/>
              <a:buFont typeface="Arial" panose="020B0604020202020204" pitchFamily="34" charset="0"/>
              <a:buChar char="•"/>
              <a:tabLst/>
              <a:defRPr/>
            </a:pPr>
            <a:r>
              <a:rPr lang="en-US" sz="2200" b="0"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a:t>
            </a:r>
            <a:r>
              <a:rPr kumimoji="0" lang="et-EE" sz="2200" b="0" i="0" u="none" strike="noStrike" kern="1200" cap="none" spc="0" normalizeH="0" baseline="0" noProof="0" dirty="0" err="1"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mportant</a:t>
            </a:r>
            <a:r>
              <a:rPr kumimoji="0" lang="et-EE"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et-EE" sz="2200" b="0" i="0" u="none" strike="noStrike" kern="1200" cap="none" spc="0" normalizeH="0" baseline="0" noProof="0" dirty="0" err="1">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to</a:t>
            </a:r>
            <a:r>
              <a:rPr kumimoji="0" lang="et-EE"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et-EE" sz="2200" b="0" i="0" u="none" strike="noStrike" kern="1200" cap="none" spc="0" normalizeH="0" baseline="0" noProof="0" dirty="0" err="1">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make</a:t>
            </a:r>
            <a:r>
              <a:rPr kumimoji="0" lang="et-EE"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et-EE" sz="2200" b="0" i="0" u="none" strike="noStrike" kern="1200" cap="none" spc="0" normalizeH="0" baseline="0" noProof="0" dirty="0" err="1">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as</a:t>
            </a:r>
            <a:r>
              <a:rPr kumimoji="0" lang="et-EE"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et-EE" sz="2200" b="0" i="0" u="none" strike="noStrike" kern="1200" cap="none" spc="0" normalizeH="0" baseline="0" noProof="0" dirty="0" err="1">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much</a:t>
            </a:r>
            <a:r>
              <a:rPr kumimoji="0" lang="et-EE"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progress </a:t>
            </a:r>
            <a:r>
              <a:rPr kumimoji="0" lang="et-EE" sz="2200" b="0" i="0" u="none" strike="noStrike" kern="1200" cap="none" spc="0" normalizeH="0" baseline="0" noProof="0" dirty="0" err="1">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as</a:t>
            </a:r>
            <a:r>
              <a:rPr kumimoji="0" lang="et-EE"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et-EE" sz="2200" b="0" i="0" u="none" strike="noStrike" kern="1200" cap="none" spc="0" normalizeH="0" baseline="0" noProof="0" dirty="0" err="1">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possible</a:t>
            </a:r>
            <a:r>
              <a:rPr kumimoji="0" lang="et-EE"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in 2019 and </a:t>
            </a:r>
            <a:r>
              <a:rPr kumimoji="0" lang="et-EE"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2020</a:t>
            </a:r>
            <a:r>
              <a:rPr kumimoji="0" lang="en-US"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a:t>
            </a:r>
            <a:endParaRPr kumimoji="0" lang="en-IE"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endParaRPr>
          </a:p>
          <a:p>
            <a:pPr marL="342900" marR="0" lvl="0" indent="-342900" algn="l" defTabSz="685783" rtl="0" eaLnBrk="1" fontAlgn="auto" latinLnBrk="0" hangingPunct="1">
              <a:lnSpc>
                <a:spcPct val="100000"/>
              </a:lnSpc>
              <a:spcBef>
                <a:spcPts val="300"/>
              </a:spcBef>
              <a:spcAft>
                <a:spcPts val="600"/>
              </a:spcAft>
              <a:buClr>
                <a:srgbClr val="20AA63"/>
              </a:buClr>
              <a:buSzTx/>
              <a:buFont typeface="Arial" panose="020B0604020202020204" pitchFamily="34" charset="0"/>
              <a:buChar char="•"/>
              <a:tabLst/>
              <a:defRPr/>
            </a:pPr>
            <a:r>
              <a:rPr kumimoji="0" lang="en-IE"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Engage from the start in dialogue with all relevant stakeholders (Code of </a:t>
            </a:r>
            <a:r>
              <a:rPr kumimoji="0" lang="en-IE"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Conduct);</a:t>
            </a:r>
            <a:endParaRPr kumimoji="0" lang="en-GB"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endParaRPr>
          </a:p>
          <a:p>
            <a:pPr marL="342900" marR="0" lvl="0" indent="-342900" algn="l" defTabSz="685783" rtl="0" eaLnBrk="1" fontAlgn="auto" latinLnBrk="0" hangingPunct="1">
              <a:lnSpc>
                <a:spcPct val="100000"/>
              </a:lnSpc>
              <a:spcBef>
                <a:spcPts val="300"/>
              </a:spcBef>
              <a:spcAft>
                <a:spcPts val="600"/>
              </a:spcAft>
              <a:buClr>
                <a:srgbClr val="20AA63"/>
              </a:buClr>
              <a:buSzTx/>
              <a:buFont typeface="Arial" panose="020B0604020202020204" pitchFamily="34" charset="0"/>
              <a:buChar char="•"/>
              <a:tabLst/>
              <a:defRPr/>
            </a:pPr>
            <a:r>
              <a:rPr kumimoji="0" lang="en-GB"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Poland’s programming </a:t>
            </a:r>
            <a:r>
              <a:rPr kumimoji="0" lang="en-GB"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plans by end of June 2019 (roadmap</a:t>
            </a:r>
            <a:r>
              <a:rPr kumimoji="0" lang="en-GB"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a:t>
            </a:r>
            <a:endParaRPr kumimoji="0" lang="en-GB"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endParaRPr>
          </a:p>
          <a:p>
            <a:pPr marL="342900" marR="0" lvl="0" indent="-342900" algn="l" defTabSz="685783" rtl="0" eaLnBrk="1" fontAlgn="auto" latinLnBrk="0" hangingPunct="1">
              <a:lnSpc>
                <a:spcPct val="100000"/>
              </a:lnSpc>
              <a:spcBef>
                <a:spcPts val="300"/>
              </a:spcBef>
              <a:spcAft>
                <a:spcPts val="600"/>
              </a:spcAft>
              <a:buClr>
                <a:srgbClr val="20AA63"/>
              </a:buClr>
              <a:buSzTx/>
              <a:buFont typeface="Arial" panose="020B0604020202020204" pitchFamily="34" charset="0"/>
              <a:buChar char="•"/>
              <a:tabLst/>
              <a:defRPr/>
            </a:pPr>
            <a:r>
              <a:rPr kumimoji="0" lang="en-IE"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Technical seminar with Managing Authorities on 14 </a:t>
            </a:r>
            <a:r>
              <a:rPr kumimoji="0" lang="en-IE"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June;</a:t>
            </a:r>
            <a:endParaRPr kumimoji="0" lang="en-IE"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endParaRPr>
          </a:p>
          <a:p>
            <a:pPr marL="342900" marR="0" lvl="0" indent="-342900" algn="l" defTabSz="685783" rtl="0" eaLnBrk="1" fontAlgn="auto" latinLnBrk="0" hangingPunct="1">
              <a:lnSpc>
                <a:spcPct val="100000"/>
              </a:lnSpc>
              <a:spcBef>
                <a:spcPts val="300"/>
              </a:spcBef>
              <a:spcAft>
                <a:spcPts val="600"/>
              </a:spcAft>
              <a:buClr>
                <a:srgbClr val="20AA63"/>
              </a:buClr>
              <a:buSzTx/>
              <a:buFont typeface="Arial" panose="020B0604020202020204" pitchFamily="34" charset="0"/>
              <a:buChar char="•"/>
              <a:tabLst/>
              <a:defRPr/>
            </a:pPr>
            <a:r>
              <a:rPr kumimoji="0" lang="en-GB"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Joint objective to adopt </a:t>
            </a:r>
            <a:r>
              <a:rPr kumimoji="0" lang="en-GB"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the </a:t>
            </a:r>
            <a:r>
              <a:rPr kumimoji="0" lang="en-GB" sz="2200" b="0" i="0" u="none" strike="noStrike" kern="1200" cap="none" spc="0" normalizeH="0" baseline="0" noProof="0" dirty="0" smtClean="0">
                <a:ln>
                  <a:noFill/>
                </a:ln>
                <a:solidFill>
                  <a:schemeClr val="tx1"/>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Partnership</a:t>
            </a:r>
            <a:r>
              <a:rPr kumimoji="0" lang="en-GB" sz="2200" b="0" i="0" u="none" strike="noStrike" kern="1200" cap="none" spc="0" normalizeH="0" noProof="0" dirty="0" smtClean="0">
                <a:ln>
                  <a:noFill/>
                </a:ln>
                <a:solidFill>
                  <a:schemeClr val="tx1"/>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Agreement</a:t>
            </a:r>
            <a:r>
              <a:rPr kumimoji="0" lang="en-GB" sz="2200" b="0" i="0" u="none" strike="noStrike" kern="1200" cap="none" spc="0" normalizeH="0" baseline="0" noProof="0" dirty="0" smtClean="0">
                <a:ln>
                  <a:noFill/>
                </a:ln>
                <a:solidFill>
                  <a:schemeClr val="tx1"/>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en-GB"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and programmes </a:t>
            </a:r>
            <a:r>
              <a:rPr kumimoji="0" lang="en-GB" sz="22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by end of </a:t>
            </a:r>
            <a:r>
              <a:rPr kumimoji="0" lang="en-GB" sz="2200" b="0" i="0" u="none" strike="noStrike" kern="1200" cap="none" spc="0" normalizeH="0" baseline="0" noProof="0" dirty="0" smtClean="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2020.</a:t>
            </a:r>
            <a:endParaRPr kumimoji="0" lang="en-US" sz="22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endParaRPr>
          </a:p>
        </p:txBody>
      </p:sp>
      <p:sp>
        <p:nvSpPr>
          <p:cNvPr id="7" name="TextBox 6"/>
          <p:cNvSpPr txBox="1"/>
          <p:nvPr/>
        </p:nvSpPr>
        <p:spPr>
          <a:xfrm>
            <a:off x="767408" y="584210"/>
            <a:ext cx="6696744" cy="30777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400" b="1" i="0" u="none" strike="noStrike" kern="1200" cap="none" spc="0" normalizeH="0" baseline="0" noProof="0" dirty="0">
                <a:ln>
                  <a:noFill/>
                </a:ln>
                <a:solidFill>
                  <a:srgbClr val="FFFFFF">
                    <a:lumMod val="65000"/>
                  </a:srgbClr>
                </a:solidFill>
                <a:effectLst/>
                <a:uLnTx/>
                <a:uFillTx/>
                <a:latin typeface="EC Square Sans Pro" panose="020B0506040000020004" pitchFamily="34" charset="0"/>
                <a:ea typeface="+mn-ea"/>
                <a:cs typeface="+mn-cs"/>
              </a:rPr>
              <a:t>European Semester country report, Cohesion policy investments in 2021-2027</a:t>
            </a:r>
            <a:endParaRPr kumimoji="0" lang="en-GB" sz="1400" b="0" i="0" u="none" strike="noStrike" kern="1200" cap="none" spc="0" normalizeH="0" baseline="0" noProof="0" dirty="0">
              <a:ln>
                <a:noFill/>
              </a:ln>
              <a:solidFill>
                <a:srgbClr val="FFFFFF">
                  <a:lumMod val="65000"/>
                </a:srgbClr>
              </a:solidFill>
              <a:effectLst/>
              <a:uLnTx/>
              <a:uFillTx/>
              <a:latin typeface="EC Square Sans Pro" panose="020B0506040000020004" pitchFamily="34" charset="0"/>
              <a:ea typeface="+mn-ea"/>
              <a:cs typeface="+mn-cs"/>
            </a:endParaRPr>
          </a:p>
        </p:txBody>
      </p:sp>
    </p:spTree>
    <p:extLst>
      <p:ext uri="{BB962C8B-B14F-4D97-AF65-F5344CB8AC3E}">
        <p14:creationId xmlns:p14="http://schemas.microsoft.com/office/powerpoint/2010/main" val="36667176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51384" y="908720"/>
            <a:ext cx="10972800" cy="936625"/>
          </a:xfrm>
        </p:spPr>
        <p:txBody>
          <a:bodyPr/>
          <a:lstStyle/>
          <a:p>
            <a:pPr algn="ctr"/>
            <a:r>
              <a:rPr lang="en-US" dirty="0" smtClean="0">
                <a:solidFill>
                  <a:srgbClr val="20AA63"/>
                </a:solidFill>
                <a:latin typeface="EC Square Sans Pro" panose="020B0506040000020004" pitchFamily="34" charset="0"/>
              </a:rPr>
              <a:t>Strategic approach in </a:t>
            </a:r>
            <a:r>
              <a:rPr lang="en-US" dirty="0" err="1" smtClean="0">
                <a:solidFill>
                  <a:srgbClr val="20AA63"/>
                </a:solidFill>
                <a:latin typeface="EC Square Sans Pro" panose="020B0506040000020004" pitchFamily="34" charset="0"/>
              </a:rPr>
              <a:t>Pomorskie</a:t>
            </a:r>
            <a:endParaRPr lang="en-US" dirty="0">
              <a:solidFill>
                <a:srgbClr val="20AA63"/>
              </a:solidFill>
              <a:latin typeface="EC Square Sans Pro" panose="020B0506040000020004" pitchFamily="34" charset="0"/>
            </a:endParaRPr>
          </a:p>
        </p:txBody>
      </p:sp>
      <p:sp>
        <p:nvSpPr>
          <p:cNvPr id="8" name="TextBox 7"/>
          <p:cNvSpPr txBox="1"/>
          <p:nvPr/>
        </p:nvSpPr>
        <p:spPr>
          <a:xfrm>
            <a:off x="767408" y="584210"/>
            <a:ext cx="6696744" cy="307777"/>
          </a:xfrm>
          <a:prstGeom prst="rect">
            <a:avLst/>
          </a:prstGeom>
          <a:noFill/>
        </p:spPr>
        <p:txBody>
          <a:bodyPr wrap="square" rtlCol="0">
            <a:spAutoFit/>
          </a:bodyPr>
          <a:lstStyle/>
          <a:p>
            <a:r>
              <a:rPr lang="en-GB" sz="1400" dirty="0">
                <a:solidFill>
                  <a:schemeClr val="bg1">
                    <a:lumMod val="65000"/>
                  </a:schemeClr>
                </a:solidFill>
                <a:latin typeface="EC Square Sans Pro" panose="020B0506040000020004" pitchFamily="34" charset="0"/>
              </a:rPr>
              <a:t>European Semester country report, Cohesion policy investments in 2021-2027</a:t>
            </a:r>
            <a:endParaRPr lang="en-GB" sz="1400" b="0" dirty="0">
              <a:solidFill>
                <a:schemeClr val="bg1">
                  <a:lumMod val="65000"/>
                </a:schemeClr>
              </a:solidFill>
              <a:latin typeface="EC Square Sans Pro" panose="020B0506040000020004" pitchFamily="34" charset="0"/>
            </a:endParaRPr>
          </a:p>
        </p:txBody>
      </p:sp>
      <p:sp>
        <p:nvSpPr>
          <p:cNvPr id="7" name="Content Placeholder 2"/>
          <p:cNvSpPr txBox="1">
            <a:spLocks/>
          </p:cNvSpPr>
          <p:nvPr/>
        </p:nvSpPr>
        <p:spPr bwMode="auto">
          <a:xfrm>
            <a:off x="1055440" y="1772816"/>
            <a:ext cx="10632504" cy="48691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ts val="1200"/>
              </a:spcAft>
              <a:buClr>
                <a:srgbClr val="000000"/>
              </a:buClr>
              <a:buSzTx/>
              <a:buNone/>
              <a:tabLst/>
              <a:defRPr/>
            </a:pPr>
            <a:r>
              <a:rPr lang="en-GB" sz="2000" i="0" kern="0" noProof="0" dirty="0" err="1" smtClean="0">
                <a:solidFill>
                  <a:schemeClr val="tx1"/>
                </a:solidFill>
                <a:latin typeface="EC Square Sans Pro Thin" panose="020B0506040000020004" pitchFamily="34" charset="0"/>
                <a:cs typeface="Arial" panose="020B0604020202020204" pitchFamily="34" charset="0"/>
              </a:rPr>
              <a:t>Pomorskie</a:t>
            </a:r>
            <a:r>
              <a:rPr lang="en-GB" sz="2000" i="0" kern="0" dirty="0" smtClean="0">
                <a:solidFill>
                  <a:schemeClr val="tx1"/>
                </a:solidFill>
                <a:latin typeface="EC Square Sans Pro Thin" panose="020B0506040000020004" pitchFamily="34" charset="0"/>
                <a:cs typeface="Arial" panose="020B0604020202020204" pitchFamily="34" charset="0"/>
              </a:rPr>
              <a:t>'s </a:t>
            </a:r>
            <a:r>
              <a:rPr lang="en-GB" sz="2000" i="0" kern="0" noProof="0" dirty="0" smtClean="0">
                <a:solidFill>
                  <a:schemeClr val="tx1"/>
                </a:solidFill>
                <a:latin typeface="EC Square Sans Pro Thin" panose="020B0506040000020004" pitchFamily="34" charset="0"/>
                <a:cs typeface="Arial" panose="020B0604020202020204" pitchFamily="34" charset="0"/>
              </a:rPr>
              <a:t>comprehensive strategic approach resulted in solid development …</a:t>
            </a:r>
          </a:p>
          <a:p>
            <a:pPr marL="857250" lvl="1" indent="-457200">
              <a:spcAft>
                <a:spcPts val="1200"/>
              </a:spcAft>
              <a:buClr>
                <a:srgbClr val="000000"/>
              </a:buClr>
              <a:defRPr/>
            </a:pPr>
            <a:r>
              <a:rPr lang="en-GB" sz="1800" b="0" dirty="0" smtClean="0">
                <a:solidFill>
                  <a:schemeClr val="tx1"/>
                </a:solidFill>
                <a:latin typeface="EC Square Sans Pro Thin" panose="020B0506040000020004" pitchFamily="34" charset="0"/>
              </a:rPr>
              <a:t>GDP in inhabitant in PPS: </a:t>
            </a:r>
            <a:r>
              <a:rPr lang="en-GB" sz="1800" dirty="0" smtClean="0">
                <a:solidFill>
                  <a:schemeClr val="tx1"/>
                </a:solidFill>
                <a:latin typeface="EC Square Sans Pro Thin" panose="020B0506040000020004" pitchFamily="34" charset="0"/>
              </a:rPr>
              <a:t>67% </a:t>
            </a:r>
            <a:r>
              <a:rPr lang="en-GB" sz="1800" b="0" dirty="0" smtClean="0">
                <a:solidFill>
                  <a:schemeClr val="tx1"/>
                </a:solidFill>
                <a:latin typeface="EC Square Sans Pro Thin" panose="020B0506040000020004" pitchFamily="34" charset="0"/>
                <a:sym typeface="Wingdings" panose="05000000000000000000" pitchFamily="2" charset="2"/>
              </a:rPr>
              <a:t> </a:t>
            </a:r>
            <a:r>
              <a:rPr lang="en-GB" sz="1800" b="0" i="0" dirty="0" smtClean="0">
                <a:solidFill>
                  <a:schemeClr val="tx1"/>
                </a:solidFill>
                <a:latin typeface="EC Square Sans Pro Thin" panose="020B0506040000020004" pitchFamily="34" charset="0"/>
              </a:rPr>
              <a:t>5</a:t>
            </a:r>
            <a:r>
              <a:rPr lang="en-GB" sz="1800" b="0" i="0" baseline="30000" dirty="0" smtClean="0">
                <a:solidFill>
                  <a:schemeClr val="tx1"/>
                </a:solidFill>
                <a:latin typeface="EC Square Sans Pro Thin" panose="020B0506040000020004" pitchFamily="34" charset="0"/>
              </a:rPr>
              <a:t>th</a:t>
            </a:r>
            <a:r>
              <a:rPr lang="en-GB" sz="1800" b="0" i="0" dirty="0" smtClean="0">
                <a:solidFill>
                  <a:schemeClr val="tx1"/>
                </a:solidFill>
                <a:latin typeface="EC Square Sans Pro Thin" panose="020B0506040000020004" pitchFamily="34" charset="0"/>
              </a:rPr>
              <a:t> place in Poland , increase by 18% compared to 2004</a:t>
            </a:r>
          </a:p>
          <a:p>
            <a:pPr marL="857250" lvl="1" indent="-457200">
              <a:spcAft>
                <a:spcPts val="1200"/>
              </a:spcAft>
              <a:buClr>
                <a:srgbClr val="000000"/>
              </a:buClr>
              <a:defRPr/>
            </a:pPr>
            <a:r>
              <a:rPr lang="en-GB" sz="1800" b="0" dirty="0" smtClean="0">
                <a:solidFill>
                  <a:schemeClr val="tx1"/>
                </a:solidFill>
                <a:latin typeface="EC Square Sans Pro Thin" panose="020B0506040000020004" pitchFamily="34" charset="0"/>
              </a:rPr>
              <a:t>Employment rate: </a:t>
            </a:r>
            <a:r>
              <a:rPr lang="en-GB" sz="1800" dirty="0" smtClean="0">
                <a:solidFill>
                  <a:schemeClr val="tx1"/>
                </a:solidFill>
                <a:latin typeface="EC Square Sans Pro Thin" panose="020B0506040000020004" pitchFamily="34" charset="0"/>
              </a:rPr>
              <a:t>72,7%</a:t>
            </a:r>
            <a:r>
              <a:rPr lang="en-GB" sz="1800" kern="0" dirty="0" smtClean="0">
                <a:solidFill>
                  <a:schemeClr val="tx1"/>
                </a:solidFill>
                <a:latin typeface="EC Square Sans Pro Thin" panose="020B0506040000020004" pitchFamily="34" charset="0"/>
                <a:cs typeface="Arial" panose="020B0604020202020204" pitchFamily="34" charset="0"/>
              </a:rPr>
              <a:t> </a:t>
            </a:r>
            <a:r>
              <a:rPr lang="en-GB" sz="1800" b="0" kern="0" dirty="0" smtClean="0">
                <a:solidFill>
                  <a:schemeClr val="tx1"/>
                </a:solidFill>
                <a:latin typeface="EC Square Sans Pro Thin" panose="020B0506040000020004" pitchFamily="34" charset="0"/>
                <a:cs typeface="Arial" panose="020B0604020202020204" pitchFamily="34" charset="0"/>
                <a:sym typeface="Wingdings" panose="05000000000000000000" pitchFamily="2" charset="2"/>
              </a:rPr>
              <a:t> </a:t>
            </a:r>
            <a:r>
              <a:rPr lang="en-GB" sz="1800" b="0" i="0" dirty="0" smtClean="0">
                <a:solidFill>
                  <a:schemeClr val="tx1"/>
                </a:solidFill>
                <a:latin typeface="EC Square Sans Pro Thin" panose="020B0506040000020004" pitchFamily="34" charset="0"/>
              </a:rPr>
              <a:t>4</a:t>
            </a:r>
            <a:r>
              <a:rPr lang="en-GB" sz="1800" b="0" i="0" baseline="30000" dirty="0" smtClean="0">
                <a:solidFill>
                  <a:schemeClr val="tx1"/>
                </a:solidFill>
                <a:latin typeface="EC Square Sans Pro Thin" panose="020B0506040000020004" pitchFamily="34" charset="0"/>
              </a:rPr>
              <a:t>th</a:t>
            </a:r>
            <a:r>
              <a:rPr lang="en-GB" sz="1800" b="0" i="0" dirty="0" smtClean="0">
                <a:solidFill>
                  <a:schemeClr val="tx1"/>
                </a:solidFill>
                <a:latin typeface="EC Square Sans Pro Thin" panose="020B0506040000020004" pitchFamily="34" charset="0"/>
              </a:rPr>
              <a:t> place in Poland</a:t>
            </a:r>
          </a:p>
          <a:p>
            <a:pPr marL="400050" lvl="1" indent="0">
              <a:spcAft>
                <a:spcPts val="1200"/>
              </a:spcAft>
              <a:buClr>
                <a:srgbClr val="000000"/>
              </a:buClr>
              <a:buNone/>
              <a:defRPr/>
            </a:pPr>
            <a:r>
              <a:rPr lang="en-GB" b="0" kern="0" dirty="0" smtClean="0">
                <a:solidFill>
                  <a:schemeClr val="tx1"/>
                </a:solidFill>
                <a:latin typeface="EC Square Sans Pro Thin" panose="020B0506040000020004" pitchFamily="34" charset="0"/>
                <a:cs typeface="Arial" panose="020B0604020202020204" pitchFamily="34" charset="0"/>
              </a:rPr>
              <a:t>… </a:t>
            </a:r>
            <a:r>
              <a:rPr lang="en-GB" kern="0" dirty="0" smtClean="0">
                <a:solidFill>
                  <a:schemeClr val="tx1"/>
                </a:solidFill>
                <a:latin typeface="EC Square Sans Pro Thin" panose="020B0506040000020004" pitchFamily="34" charset="0"/>
                <a:cs typeface="Arial" panose="020B0604020202020204" pitchFamily="34" charset="0"/>
              </a:rPr>
              <a:t>and efficient implementation of the EU funds:</a:t>
            </a:r>
            <a:endParaRPr lang="en-GB" b="0" kern="0" dirty="0" smtClean="0">
              <a:solidFill>
                <a:schemeClr val="tx1"/>
              </a:solidFill>
              <a:latin typeface="EC Square Sans Pro Thin" panose="020B0506040000020004" pitchFamily="34" charset="0"/>
              <a:cs typeface="Arial" panose="020B0604020202020204" pitchFamily="34" charset="0"/>
            </a:endParaRPr>
          </a:p>
          <a:p>
            <a:pPr marL="857250" lvl="1" indent="-457200">
              <a:spcAft>
                <a:spcPts val="1200"/>
              </a:spcAft>
              <a:buClr>
                <a:srgbClr val="000000"/>
              </a:buClr>
              <a:defRPr/>
            </a:pPr>
            <a:r>
              <a:rPr lang="en-GB" sz="1800" kern="0" dirty="0" smtClean="0">
                <a:solidFill>
                  <a:schemeClr val="tx1"/>
                </a:solidFill>
                <a:latin typeface="EC Square Sans Pro Thin" panose="020B0506040000020004" pitchFamily="34" charset="0"/>
                <a:cs typeface="Arial" panose="020B0604020202020204" pitchFamily="34" charset="0"/>
              </a:rPr>
              <a:t>Best region</a:t>
            </a:r>
            <a:r>
              <a:rPr lang="en-GB" sz="1800" b="0" kern="0" dirty="0" smtClean="0">
                <a:solidFill>
                  <a:schemeClr val="tx1"/>
                </a:solidFill>
                <a:latin typeface="EC Square Sans Pro Thin" panose="020B0506040000020004" pitchFamily="34" charset="0"/>
                <a:cs typeface="Arial" panose="020B0604020202020204" pitchFamily="34" charset="0"/>
              </a:rPr>
              <a:t> in the amount of signed contracts – almost </a:t>
            </a:r>
            <a:r>
              <a:rPr lang="en-GB" sz="1800" kern="0" dirty="0" smtClean="0">
                <a:solidFill>
                  <a:schemeClr val="tx1"/>
                </a:solidFill>
                <a:latin typeface="EC Square Sans Pro Thin" panose="020B0506040000020004" pitchFamily="34" charset="0"/>
                <a:cs typeface="Arial" panose="020B0604020202020204" pitchFamily="34" charset="0"/>
              </a:rPr>
              <a:t>83%</a:t>
            </a:r>
            <a:r>
              <a:rPr lang="en-GB" sz="1800" b="0" kern="0" dirty="0" smtClean="0">
                <a:solidFill>
                  <a:schemeClr val="tx1"/>
                </a:solidFill>
                <a:latin typeface="EC Square Sans Pro Thin" panose="020B0506040000020004" pitchFamily="34" charset="0"/>
                <a:cs typeface="Arial" panose="020B0604020202020204" pitchFamily="34" charset="0"/>
              </a:rPr>
              <a:t> of the allocation</a:t>
            </a:r>
            <a:endParaRPr lang="en-GB" sz="1800" b="0" kern="0" dirty="0">
              <a:solidFill>
                <a:schemeClr val="tx1"/>
              </a:solidFill>
              <a:latin typeface="EC Square Sans Pro Thin" panose="020B0506040000020004" pitchFamily="34" charset="0"/>
              <a:cs typeface="Arial" panose="020B0604020202020204" pitchFamily="34" charset="0"/>
            </a:endParaRPr>
          </a:p>
          <a:p>
            <a:pPr marL="857250" lvl="1" indent="-457200">
              <a:spcAft>
                <a:spcPts val="1200"/>
              </a:spcAft>
              <a:buClr>
                <a:srgbClr val="000000"/>
              </a:buClr>
              <a:defRPr/>
            </a:pPr>
            <a:r>
              <a:rPr lang="en-GB" sz="1800" i="0" kern="0" noProof="0" dirty="0" err="1" smtClean="0">
                <a:solidFill>
                  <a:schemeClr val="tx1"/>
                </a:solidFill>
                <a:latin typeface="EC Square Sans Pro Thin" panose="020B0506040000020004" pitchFamily="34" charset="0"/>
                <a:cs typeface="Arial" panose="020B0604020202020204" pitchFamily="34" charset="0"/>
              </a:rPr>
              <a:t>Regio</a:t>
            </a:r>
            <a:r>
              <a:rPr lang="en-GB" sz="1800" i="0" kern="0" noProof="0" dirty="0" smtClean="0">
                <a:solidFill>
                  <a:schemeClr val="tx1"/>
                </a:solidFill>
                <a:latin typeface="EC Square Sans Pro Thin" panose="020B0506040000020004" pitchFamily="34" charset="0"/>
                <a:cs typeface="Arial" panose="020B0604020202020204" pitchFamily="34" charset="0"/>
              </a:rPr>
              <a:t> Star Awards </a:t>
            </a:r>
            <a:r>
              <a:rPr lang="en-GB" sz="1800" b="0" i="0" kern="0" noProof="0" dirty="0" smtClean="0">
                <a:solidFill>
                  <a:schemeClr val="tx1"/>
                </a:solidFill>
                <a:latin typeface="EC Square Sans Pro Thin" panose="020B0506040000020004" pitchFamily="34" charset="0"/>
                <a:cs typeface="Arial" panose="020B0604020202020204" pitchFamily="34" charset="0"/>
              </a:rPr>
              <a:t>for ecological public transport in Gdynia (2014) and </a:t>
            </a:r>
            <a:r>
              <a:rPr lang="en-GB" sz="1800" b="0" kern="0" noProof="0" dirty="0" smtClean="0">
                <a:solidFill>
                  <a:schemeClr val="tx1"/>
                </a:solidFill>
                <a:latin typeface="EC Square Sans Pro Thin" panose="020B0506040000020004" pitchFamily="34" charset="0"/>
                <a:cs typeface="Arial" panose="020B0604020202020204" pitchFamily="34" charset="0"/>
              </a:rPr>
              <a:t>u</a:t>
            </a:r>
            <a:r>
              <a:rPr lang="en-GB" sz="1800" b="0" i="0" kern="0" noProof="0" dirty="0" smtClean="0">
                <a:solidFill>
                  <a:schemeClr val="tx1"/>
                </a:solidFill>
                <a:latin typeface="EC Square Sans Pro Thin" panose="020B0506040000020004" pitchFamily="34" charset="0"/>
                <a:cs typeface="Arial" panose="020B0604020202020204" pitchFamily="34" charset="0"/>
              </a:rPr>
              <a:t>rban revitalisation in Gdansk  (2016)</a:t>
            </a:r>
          </a:p>
          <a:p>
            <a:pPr marL="0" indent="0">
              <a:spcAft>
                <a:spcPts val="1200"/>
              </a:spcAft>
              <a:buClr>
                <a:srgbClr val="000000"/>
              </a:buClr>
              <a:buNone/>
              <a:defRPr/>
            </a:pPr>
            <a:r>
              <a:rPr lang="en-GB" sz="2000" b="0" i="0" kern="0" dirty="0" smtClean="0">
                <a:solidFill>
                  <a:schemeClr val="tx1"/>
                </a:solidFill>
                <a:latin typeface="EC Square Sans Pro Thin" panose="020B0506040000020004" pitchFamily="34" charset="0"/>
                <a:cs typeface="Arial" panose="020B0604020202020204" pitchFamily="34" charset="0"/>
              </a:rPr>
              <a:t>The region is well known for its </a:t>
            </a:r>
            <a:r>
              <a:rPr lang="en-GB" sz="2000" i="0" kern="0" dirty="0">
                <a:solidFill>
                  <a:schemeClr val="tx1"/>
                </a:solidFill>
                <a:latin typeface="EC Square Sans Pro Thin" panose="020B0506040000020004" pitchFamily="34" charset="0"/>
                <a:cs typeface="Arial" panose="020B0604020202020204" pitchFamily="34" charset="0"/>
              </a:rPr>
              <a:t>bottom up approach </a:t>
            </a:r>
            <a:r>
              <a:rPr lang="en-GB" sz="2000" i="0" kern="0" dirty="0" smtClean="0">
                <a:solidFill>
                  <a:schemeClr val="tx1"/>
                </a:solidFill>
                <a:latin typeface="EC Square Sans Pro Thin" panose="020B0506040000020004" pitchFamily="34" charset="0"/>
                <a:cs typeface="Arial" panose="020B0604020202020204" pitchFamily="34" charset="0"/>
              </a:rPr>
              <a:t>to smart specialisations</a:t>
            </a:r>
            <a:r>
              <a:rPr lang="en-GB" sz="2000" b="0" i="0" kern="0" dirty="0" smtClean="0">
                <a:solidFill>
                  <a:schemeClr val="tx1"/>
                </a:solidFill>
                <a:latin typeface="EC Square Sans Pro Thin" panose="020B0506040000020004" pitchFamily="34" charset="0"/>
                <a:cs typeface="Arial" panose="020B0604020202020204" pitchFamily="34" charset="0"/>
              </a:rPr>
              <a:t>, support to </a:t>
            </a:r>
            <a:r>
              <a:rPr lang="en-GB" sz="2000" i="0" kern="0" dirty="0" smtClean="0">
                <a:solidFill>
                  <a:schemeClr val="tx1"/>
                </a:solidFill>
                <a:latin typeface="EC Square Sans Pro Thin" panose="020B0506040000020004" pitchFamily="34" charset="0"/>
                <a:cs typeface="Arial" panose="020B0604020202020204" pitchFamily="34" charset="0"/>
              </a:rPr>
              <a:t>innovation</a:t>
            </a:r>
            <a:r>
              <a:rPr lang="en-GB" sz="2000" b="0" i="0" kern="0" dirty="0" smtClean="0">
                <a:solidFill>
                  <a:schemeClr val="tx1"/>
                </a:solidFill>
                <a:latin typeface="EC Square Sans Pro Thin" panose="020B0506040000020004" pitchFamily="34" charset="0"/>
                <a:cs typeface="Arial" panose="020B0604020202020204" pitchFamily="34" charset="0"/>
              </a:rPr>
              <a:t> (2</a:t>
            </a:r>
            <a:r>
              <a:rPr lang="en-GB" sz="2000" b="0" i="0" kern="0" baseline="30000" dirty="0" smtClean="0">
                <a:solidFill>
                  <a:schemeClr val="tx1"/>
                </a:solidFill>
                <a:latin typeface="EC Square Sans Pro Thin" panose="020B0506040000020004" pitchFamily="34" charset="0"/>
                <a:cs typeface="Arial" panose="020B0604020202020204" pitchFamily="34" charset="0"/>
              </a:rPr>
              <a:t>nd</a:t>
            </a:r>
            <a:r>
              <a:rPr lang="en-GB" sz="2000" b="0" i="0" kern="0" dirty="0" smtClean="0">
                <a:solidFill>
                  <a:schemeClr val="tx1"/>
                </a:solidFill>
                <a:latin typeface="EC Square Sans Pro Thin" panose="020B0506040000020004" pitchFamily="34" charset="0"/>
                <a:cs typeface="Arial" panose="020B0604020202020204" pitchFamily="34" charset="0"/>
              </a:rPr>
              <a:t> place in Poland for g</a:t>
            </a:r>
            <a:r>
              <a:rPr lang="en-GB" sz="2000" b="0" i="0" dirty="0" smtClean="0">
                <a:solidFill>
                  <a:schemeClr val="tx1"/>
                </a:solidFill>
                <a:latin typeface="EC Square Sans Pro Thin" panose="020B0506040000020004" pitchFamily="34" charset="0"/>
              </a:rPr>
              <a:t>ross </a:t>
            </a:r>
            <a:r>
              <a:rPr lang="en-GB" sz="2000" b="0" i="0" dirty="0">
                <a:solidFill>
                  <a:schemeClr val="tx1"/>
                </a:solidFill>
                <a:latin typeface="EC Square Sans Pro Thin" panose="020B0506040000020004" pitchFamily="34" charset="0"/>
              </a:rPr>
              <a:t>domestic expenditure on R&amp;D </a:t>
            </a:r>
            <a:r>
              <a:rPr lang="en-GB" sz="2000" b="0" i="0" dirty="0" smtClean="0">
                <a:solidFill>
                  <a:schemeClr val="tx1"/>
                </a:solidFill>
                <a:latin typeface="EC Square Sans Pro Thin" panose="020B0506040000020004" pitchFamily="34" charset="0"/>
              </a:rPr>
              <a:t>– 1,12</a:t>
            </a:r>
            <a:r>
              <a:rPr lang="en-GB" sz="2000" b="0" i="0" dirty="0">
                <a:solidFill>
                  <a:schemeClr val="tx1"/>
                </a:solidFill>
                <a:latin typeface="EC Square Sans Pro Thin" panose="020B0506040000020004" pitchFamily="34" charset="0"/>
              </a:rPr>
              <a:t>% of </a:t>
            </a:r>
            <a:r>
              <a:rPr lang="en-GB" sz="2000" b="0" i="0" dirty="0" smtClean="0">
                <a:solidFill>
                  <a:schemeClr val="tx1"/>
                </a:solidFill>
                <a:latin typeface="EC Square Sans Pro Thin" panose="020B0506040000020004" pitchFamily="34" charset="0"/>
              </a:rPr>
              <a:t>GDP)</a:t>
            </a:r>
            <a:r>
              <a:rPr lang="en-GB" sz="2000" b="0" i="0" kern="0" dirty="0" smtClean="0">
                <a:solidFill>
                  <a:schemeClr val="tx1"/>
                </a:solidFill>
                <a:latin typeface="EC Square Sans Pro Thin" panose="020B0506040000020004" pitchFamily="34" charset="0"/>
                <a:cs typeface="Arial" panose="020B0604020202020204" pitchFamily="34" charset="0"/>
              </a:rPr>
              <a:t>, </a:t>
            </a:r>
            <a:r>
              <a:rPr lang="en-GB" sz="2000" i="0" kern="0" dirty="0" smtClean="0">
                <a:solidFill>
                  <a:schemeClr val="tx1"/>
                </a:solidFill>
                <a:latin typeface="EC Square Sans Pro Thin" panose="020B0506040000020004" pitchFamily="34" charset="0"/>
                <a:cs typeface="Arial" panose="020B0604020202020204" pitchFamily="34" charset="0"/>
              </a:rPr>
              <a:t>synergies between ERDF and ESF</a:t>
            </a:r>
            <a:r>
              <a:rPr lang="en-GB" sz="2000" b="0" i="0" kern="0" dirty="0" smtClean="0">
                <a:solidFill>
                  <a:schemeClr val="tx1"/>
                </a:solidFill>
                <a:latin typeface="EC Square Sans Pro Thin" panose="020B0506040000020004" pitchFamily="34" charset="0"/>
                <a:cs typeface="Arial" panose="020B0604020202020204" pitchFamily="34" charset="0"/>
              </a:rPr>
              <a:t>, </a:t>
            </a:r>
            <a:r>
              <a:rPr lang="en-GB" sz="2000" i="0" kern="0" dirty="0" smtClean="0">
                <a:solidFill>
                  <a:schemeClr val="tx1"/>
                </a:solidFill>
                <a:latin typeface="EC Square Sans Pro Thin" panose="020B0506040000020004" pitchFamily="34" charset="0"/>
                <a:cs typeface="Arial" panose="020B0604020202020204" pitchFamily="34" charset="0"/>
              </a:rPr>
              <a:t>partner projects </a:t>
            </a:r>
            <a:r>
              <a:rPr lang="en-GB" sz="2000" b="0" i="0" kern="0" dirty="0" smtClean="0">
                <a:solidFill>
                  <a:schemeClr val="tx1"/>
                </a:solidFill>
                <a:latin typeface="EC Square Sans Pro Thin" panose="020B0506040000020004" pitchFamily="34" charset="0"/>
                <a:cs typeface="Arial" panose="020B0604020202020204" pitchFamily="34" charset="0"/>
              </a:rPr>
              <a:t>and </a:t>
            </a:r>
            <a:r>
              <a:rPr lang="en-GB" sz="2000" i="0" kern="0" dirty="0" smtClean="0">
                <a:solidFill>
                  <a:schemeClr val="tx1"/>
                </a:solidFill>
                <a:latin typeface="EC Square Sans Pro Thin" panose="020B0506040000020004" pitchFamily="34" charset="0"/>
                <a:cs typeface="Arial" panose="020B0604020202020204" pitchFamily="34" charset="0"/>
              </a:rPr>
              <a:t>territorial dimension</a:t>
            </a:r>
            <a:r>
              <a:rPr lang="en-GB" sz="2000" b="0" i="0" kern="0" dirty="0" smtClean="0">
                <a:solidFill>
                  <a:schemeClr val="tx1"/>
                </a:solidFill>
                <a:latin typeface="EC Square Sans Pro Thin" panose="020B0506040000020004" pitchFamily="34" charset="0"/>
                <a:cs typeface="Arial" panose="020B0604020202020204" pitchFamily="34" charset="0"/>
              </a:rPr>
              <a:t>…</a:t>
            </a:r>
            <a:r>
              <a:rPr lang="en-GB" sz="2000" i="0" kern="0" dirty="0" smtClean="0">
                <a:solidFill>
                  <a:schemeClr val="tx1"/>
                </a:solidFill>
                <a:latin typeface="EC Square Sans Pro Thin" panose="020B0506040000020004" pitchFamily="34" charset="0"/>
                <a:cs typeface="Arial" panose="020B0604020202020204" pitchFamily="34" charset="0"/>
              </a:rPr>
              <a:t>excellent basis to start a new financial perspective!</a:t>
            </a:r>
            <a:endParaRPr lang="en-GB" sz="2000" i="0" dirty="0"/>
          </a:p>
          <a:p>
            <a:pPr marL="0" marR="0" lvl="0" indent="0" algn="l" defTabSz="914400" rtl="0" eaLnBrk="1" fontAlgn="base" latinLnBrk="0" hangingPunct="1">
              <a:lnSpc>
                <a:spcPct val="100000"/>
              </a:lnSpc>
              <a:spcBef>
                <a:spcPct val="20000"/>
              </a:spcBef>
              <a:spcAft>
                <a:spcPts val="1200"/>
              </a:spcAft>
              <a:buClr>
                <a:srgbClr val="000000"/>
              </a:buClr>
              <a:buSzTx/>
              <a:buNone/>
              <a:tabLst/>
              <a:defRPr/>
            </a:pPr>
            <a:endPar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endParaRPr>
          </a:p>
          <a:p>
            <a:pPr marL="342900" marR="0" lvl="0" indent="-342900" algn="l" defTabSz="914400" rtl="0" eaLnBrk="1" fontAlgn="base" latinLnBrk="0" hangingPunct="1">
              <a:lnSpc>
                <a:spcPct val="100000"/>
              </a:lnSpc>
              <a:spcBef>
                <a:spcPct val="20000"/>
              </a:spcBef>
              <a:spcAft>
                <a:spcPts val="1200"/>
              </a:spcAft>
              <a:buClr>
                <a:srgbClr val="000000"/>
              </a:buClr>
              <a:buSzTx/>
              <a:buFont typeface="Wingdings" panose="05000000000000000000" pitchFamily="2" charset="2"/>
              <a:buChar char="§"/>
              <a:tabLst/>
              <a:defRPr/>
            </a:pPr>
            <a:endParaRPr kumimoji="0" lang="en-GB" sz="2000" b="0" i="0" u="none" strike="noStrike" kern="0" cap="none" spc="0" normalizeH="0" baseline="0" noProof="0" dirty="0">
              <a:ln>
                <a:noFill/>
              </a:ln>
              <a:solidFill>
                <a:srgbClr val="20AA63"/>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20000"/>
              </a:spcBef>
              <a:spcAft>
                <a:spcPts val="600"/>
              </a:spcAft>
              <a:buClr>
                <a:srgbClr val="FFFFFF"/>
              </a:buClr>
              <a:buSzTx/>
              <a:buFontTx/>
              <a:buNone/>
              <a:tabLst/>
              <a:defRPr/>
            </a:pPr>
            <a:endParaRPr kumimoji="0" lang="en-GB" sz="2400" b="1" i="0" u="none" strike="noStrike" kern="0" cap="none" spc="0" normalizeH="0" baseline="0" noProof="0" dirty="0">
              <a:ln>
                <a:noFill/>
              </a:ln>
              <a:solidFill>
                <a:srgbClr val="20AA63"/>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base" latinLnBrk="0" hangingPunct="1">
              <a:lnSpc>
                <a:spcPct val="100000"/>
              </a:lnSpc>
              <a:spcBef>
                <a:spcPct val="20000"/>
              </a:spcBef>
              <a:spcAft>
                <a:spcPts val="600"/>
              </a:spcAft>
              <a:buClr>
                <a:srgbClr val="FFFFFF"/>
              </a:buClr>
              <a:buSzTx/>
              <a:buFontTx/>
              <a:buChar char="•"/>
              <a:tabLst/>
              <a:defRPr/>
            </a:pPr>
            <a:endParaRPr kumimoji="0" lang="en-GB" sz="2400" b="1" i="0" u="none" strike="noStrike" kern="0" cap="none" spc="0" normalizeH="0" baseline="0" noProof="0" dirty="0">
              <a:ln>
                <a:noFill/>
              </a:ln>
              <a:solidFill>
                <a:srgbClr val="20AA6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780585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51384" y="908720"/>
            <a:ext cx="10972800" cy="936625"/>
          </a:xfrm>
        </p:spPr>
        <p:txBody>
          <a:bodyPr/>
          <a:lstStyle/>
          <a:p>
            <a:pPr algn="ctr"/>
            <a:r>
              <a:rPr lang="en-US" dirty="0">
                <a:solidFill>
                  <a:srgbClr val="20AA63"/>
                </a:solidFill>
                <a:latin typeface="EC Square Sans Pro" panose="020B0506040000020004" pitchFamily="34" charset="0"/>
              </a:rPr>
              <a:t>Future of Cohesion policy </a:t>
            </a:r>
          </a:p>
        </p:txBody>
      </p:sp>
      <p:sp>
        <p:nvSpPr>
          <p:cNvPr id="8" name="TextBox 7"/>
          <p:cNvSpPr txBox="1"/>
          <p:nvPr/>
        </p:nvSpPr>
        <p:spPr>
          <a:xfrm>
            <a:off x="767408" y="584210"/>
            <a:ext cx="6696744" cy="307777"/>
          </a:xfrm>
          <a:prstGeom prst="rect">
            <a:avLst/>
          </a:prstGeom>
          <a:noFill/>
        </p:spPr>
        <p:txBody>
          <a:bodyPr wrap="square" rtlCol="0">
            <a:spAutoFit/>
          </a:bodyPr>
          <a:lstStyle/>
          <a:p>
            <a:r>
              <a:rPr lang="en-GB" sz="1400" dirty="0">
                <a:solidFill>
                  <a:schemeClr val="bg1">
                    <a:lumMod val="65000"/>
                  </a:schemeClr>
                </a:solidFill>
                <a:latin typeface="EC Square Sans Pro" panose="020B0506040000020004" pitchFamily="34" charset="0"/>
              </a:rPr>
              <a:t>European Semester country report, Cohesion policy investments in 2021-2027</a:t>
            </a:r>
            <a:endParaRPr lang="en-GB" sz="1400" b="0" dirty="0">
              <a:solidFill>
                <a:schemeClr val="bg1">
                  <a:lumMod val="65000"/>
                </a:schemeClr>
              </a:solidFill>
              <a:latin typeface="EC Square Sans Pro" panose="020B0506040000020004" pitchFamily="34" charset="0"/>
            </a:endParaRPr>
          </a:p>
        </p:txBody>
      </p:sp>
      <p:sp>
        <p:nvSpPr>
          <p:cNvPr id="7" name="Content Placeholder 2"/>
          <p:cNvSpPr txBox="1">
            <a:spLocks/>
          </p:cNvSpPr>
          <p:nvPr/>
        </p:nvSpPr>
        <p:spPr bwMode="auto">
          <a:xfrm>
            <a:off x="1055440" y="1772816"/>
            <a:ext cx="10632504" cy="48691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ts val="1200"/>
              </a:spcAft>
              <a:buClr>
                <a:srgbClr val="000000"/>
              </a:buClr>
              <a:buSzTx/>
              <a:buFontTx/>
              <a:buNone/>
              <a:tabLst/>
              <a:defRPr/>
            </a:pPr>
            <a:r>
              <a:rPr kumimoji="0" lang="fr-BE"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Former objectives are </a:t>
            </a:r>
            <a:r>
              <a:rPr kumimoji="0" lang="fr-BE" sz="2000" b="0" i="0" u="none" strike="noStrike" kern="0" cap="none" spc="0" normalizeH="0" baseline="0" noProof="0" dirty="0" err="1">
                <a:ln>
                  <a:noFill/>
                </a:ln>
                <a:solidFill>
                  <a:srgbClr val="000000"/>
                </a:solidFill>
                <a:effectLst/>
                <a:uLnTx/>
                <a:uFillTx/>
                <a:latin typeface="EC Square Sans Pro Thin" panose="020B0506040000020004" pitchFamily="34" charset="0"/>
                <a:ea typeface="+mn-ea"/>
                <a:cs typeface="Arial" panose="020B0604020202020204" pitchFamily="34" charset="0"/>
              </a:rPr>
              <a:t>simplified</a:t>
            </a:r>
            <a:r>
              <a:rPr kumimoji="0" lang="fr-BE"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 and </a:t>
            </a:r>
            <a:r>
              <a:rPr kumimoji="0" lang="fr-BE" sz="2000" b="0" i="0" u="none" strike="noStrike" kern="0" cap="none" spc="0" normalizeH="0" baseline="0" noProof="0" dirty="0" err="1">
                <a:ln>
                  <a:noFill/>
                </a:ln>
                <a:solidFill>
                  <a:srgbClr val="000000"/>
                </a:solidFill>
                <a:effectLst/>
                <a:uLnTx/>
                <a:uFillTx/>
                <a:latin typeface="EC Square Sans Pro Thin" panose="020B0506040000020004" pitchFamily="34" charset="0"/>
                <a:ea typeface="+mn-ea"/>
                <a:cs typeface="Arial" panose="020B0604020202020204" pitchFamily="34" charset="0"/>
              </a:rPr>
              <a:t>consolidated</a:t>
            </a:r>
            <a:r>
              <a:rPr kumimoji="0" lang="fr-BE"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 </a:t>
            </a:r>
            <a:r>
              <a:rPr kumimoji="0" lang="fr-BE" sz="2000" b="0" i="0" u="none" strike="noStrike" kern="0" cap="none" spc="0" normalizeH="0" baseline="0" noProof="0" dirty="0" err="1">
                <a:ln>
                  <a:noFill/>
                </a:ln>
                <a:solidFill>
                  <a:srgbClr val="000000"/>
                </a:solidFill>
                <a:effectLst/>
                <a:uLnTx/>
                <a:uFillTx/>
                <a:latin typeface="EC Square Sans Pro Thin" panose="020B0506040000020004" pitchFamily="34" charset="0"/>
                <a:ea typeface="+mn-ea"/>
                <a:cs typeface="Arial" panose="020B0604020202020204" pitchFamily="34" charset="0"/>
              </a:rPr>
              <a:t>into</a:t>
            </a:r>
            <a:r>
              <a:rPr kumimoji="0" lang="fr-BE"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 </a:t>
            </a:r>
            <a:r>
              <a:rPr kumimoji="0" lang="fr-BE" sz="2000" b="1"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5 Policy Objectives</a:t>
            </a:r>
            <a:endParaRPr kumimoji="0" lang="en-GB" sz="2000" b="1"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endParaRPr>
          </a:p>
          <a:p>
            <a:pPr marL="457200" marR="0" lvl="0" indent="-457200" algn="l" defTabSz="914400" rtl="0" eaLnBrk="1" fontAlgn="base" latinLnBrk="0" hangingPunct="1">
              <a:lnSpc>
                <a:spcPct val="100000"/>
              </a:lnSpc>
              <a:spcBef>
                <a:spcPct val="20000"/>
              </a:spcBef>
              <a:spcAft>
                <a:spcPts val="1200"/>
              </a:spcAft>
              <a:buClr>
                <a:srgbClr val="000000"/>
              </a:buClr>
              <a:buSzTx/>
              <a:buFont typeface="+mj-lt"/>
              <a:buAutoNum type="arabicPeriod"/>
              <a:tabLst/>
              <a:defRPr/>
            </a:pPr>
            <a:r>
              <a:rPr kumimoji="0" lang="en-GB" sz="2000" b="1"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A smarter Europe </a:t>
            </a:r>
            <a:r>
              <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(innovative &amp; smart economic transformation)</a:t>
            </a:r>
          </a:p>
          <a:p>
            <a:pPr marL="457200" marR="0" lvl="0" indent="-457200" algn="l" defTabSz="914400" rtl="0" eaLnBrk="1" fontAlgn="base" latinLnBrk="0" hangingPunct="1">
              <a:lnSpc>
                <a:spcPct val="100000"/>
              </a:lnSpc>
              <a:spcBef>
                <a:spcPct val="20000"/>
              </a:spcBef>
              <a:spcAft>
                <a:spcPts val="1200"/>
              </a:spcAft>
              <a:buClr>
                <a:srgbClr val="000000"/>
              </a:buClr>
              <a:buSzTx/>
              <a:buFont typeface="+mj-lt"/>
              <a:buAutoNum type="arabicPeriod"/>
              <a:tabLst/>
              <a:defRPr/>
            </a:pPr>
            <a:r>
              <a:rPr kumimoji="0" lang="en-GB" sz="2000" b="1"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A greener, low-carbon Europe </a:t>
            </a:r>
            <a:r>
              <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(including energy transition, the circular economy, climate adaptation and risk management)</a:t>
            </a:r>
          </a:p>
          <a:p>
            <a:pPr marL="457200" marR="0" lvl="0" indent="-457200" algn="l" defTabSz="914400" rtl="0" eaLnBrk="1" fontAlgn="base" latinLnBrk="0" hangingPunct="1">
              <a:lnSpc>
                <a:spcPct val="100000"/>
              </a:lnSpc>
              <a:spcBef>
                <a:spcPct val="20000"/>
              </a:spcBef>
              <a:spcAft>
                <a:spcPts val="1200"/>
              </a:spcAft>
              <a:buClr>
                <a:srgbClr val="000000"/>
              </a:buClr>
              <a:buSzTx/>
              <a:buFont typeface="+mj-lt"/>
              <a:buAutoNum type="arabicPeriod"/>
              <a:tabLst/>
              <a:defRPr/>
            </a:pPr>
            <a:r>
              <a:rPr kumimoji="0" lang="en-GB" sz="2000" b="1"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A more connected Europe </a:t>
            </a:r>
            <a:r>
              <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(mobility and ICT connectivity)</a:t>
            </a:r>
          </a:p>
          <a:p>
            <a:pPr marL="457200" marR="0" lvl="0" indent="-457200" algn="l" defTabSz="914400" rtl="0" eaLnBrk="1" fontAlgn="base" latinLnBrk="0" hangingPunct="1">
              <a:lnSpc>
                <a:spcPct val="100000"/>
              </a:lnSpc>
              <a:spcBef>
                <a:spcPct val="20000"/>
              </a:spcBef>
              <a:spcAft>
                <a:spcPts val="1200"/>
              </a:spcAft>
              <a:buClr>
                <a:srgbClr val="000000"/>
              </a:buClr>
              <a:buSzTx/>
              <a:buFont typeface="+mj-lt"/>
              <a:buAutoNum type="arabicPeriod"/>
              <a:tabLst/>
              <a:defRPr/>
            </a:pPr>
            <a:r>
              <a:rPr kumimoji="0" lang="en-GB" sz="2000" b="1"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A more social Europe </a:t>
            </a:r>
            <a:r>
              <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(the European Pillar of Social Rights)</a:t>
            </a:r>
          </a:p>
          <a:p>
            <a:pPr marL="457200" marR="0" lvl="0" indent="-457200" algn="l" defTabSz="914400" rtl="0" eaLnBrk="1" fontAlgn="base" latinLnBrk="0" hangingPunct="1">
              <a:lnSpc>
                <a:spcPct val="100000"/>
              </a:lnSpc>
              <a:spcBef>
                <a:spcPct val="20000"/>
              </a:spcBef>
              <a:spcAft>
                <a:spcPts val="1200"/>
              </a:spcAft>
              <a:buClr>
                <a:srgbClr val="000000"/>
              </a:buClr>
              <a:buSzTx/>
              <a:buFont typeface="+mj-lt"/>
              <a:buAutoNum type="arabicPeriod"/>
              <a:tabLst/>
              <a:defRPr/>
            </a:pPr>
            <a:r>
              <a:rPr kumimoji="0" lang="en-GB" sz="2000" b="1"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A Europe closer to citizens </a:t>
            </a:r>
            <a:r>
              <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(sustainable development of urban, rural and coastal areas and local initiatives)</a:t>
            </a:r>
          </a:p>
          <a:p>
            <a:pPr marL="0" marR="0" lvl="0" indent="0" algn="l" defTabSz="914400" rtl="0" eaLnBrk="1" fontAlgn="base" latinLnBrk="0" hangingPunct="1">
              <a:lnSpc>
                <a:spcPct val="100000"/>
              </a:lnSpc>
              <a:spcBef>
                <a:spcPts val="600"/>
              </a:spcBef>
              <a:spcAft>
                <a:spcPts val="0"/>
              </a:spcAft>
              <a:buClr>
                <a:srgbClr val="000000"/>
              </a:buClr>
              <a:buSzTx/>
              <a:buFontTx/>
              <a:buNone/>
              <a:tabLst/>
              <a:defRPr/>
            </a:pPr>
            <a:r>
              <a:rPr kumimoji="0" lang="en-GB" sz="200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Horizontal issues: </a:t>
            </a:r>
            <a:r>
              <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	</a:t>
            </a:r>
            <a:r>
              <a:rPr lang="en-GB" sz="2000" b="0" i="0" kern="0" dirty="0">
                <a:solidFill>
                  <a:srgbClr val="000000"/>
                </a:solidFill>
                <a:latin typeface="EC Square Sans Pro Thin" panose="020B0506040000020004" pitchFamily="34" charset="0"/>
                <a:cs typeface="Arial" panose="020B0604020202020204" pitchFamily="34" charset="0"/>
              </a:rPr>
              <a:t>partnership</a:t>
            </a:r>
          </a:p>
          <a:p>
            <a:pPr marL="0" marR="0" lvl="0" indent="0" algn="l" defTabSz="914400" rtl="0" eaLnBrk="1" fontAlgn="base" latinLnBrk="0" hangingPunct="1">
              <a:lnSpc>
                <a:spcPct val="100000"/>
              </a:lnSpc>
              <a:spcBef>
                <a:spcPts val="0"/>
              </a:spcBef>
              <a:spcAft>
                <a:spcPts val="0"/>
              </a:spcAft>
              <a:buClr>
                <a:srgbClr val="000000"/>
              </a:buClr>
              <a:buSzTx/>
              <a:buFontTx/>
              <a:buNone/>
              <a:tabLst/>
              <a:defRPr/>
            </a:pPr>
            <a:r>
              <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		administrative capacity building, </a:t>
            </a:r>
            <a:br>
              <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br>
            <a:r>
              <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		cooperation outside the programme area</a:t>
            </a:r>
            <a:br>
              <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br>
            <a:r>
              <a:rPr kumimoji="0" lang="en-GB" sz="2000" b="0" i="0" u="none" strike="noStrike" kern="0" cap="none" spc="0" normalizeH="0" baseline="0" noProof="0" dirty="0">
                <a:ln>
                  <a:noFill/>
                </a:ln>
                <a:solidFill>
                  <a:srgbClr val="000000"/>
                </a:solidFill>
                <a:effectLst/>
                <a:uLnTx/>
                <a:uFillTx/>
                <a:latin typeface="EC Square Sans Pro Thin" panose="020B0506040000020004" pitchFamily="34" charset="0"/>
                <a:ea typeface="+mn-ea"/>
                <a:cs typeface="Arial" panose="020B0604020202020204" pitchFamily="34" charset="0"/>
              </a:rPr>
              <a:t>		</a:t>
            </a:r>
          </a:p>
          <a:p>
            <a:pPr marL="342900" marR="0" lvl="0" indent="-342900" algn="l" defTabSz="914400" rtl="0" eaLnBrk="1" fontAlgn="base" latinLnBrk="0" hangingPunct="1">
              <a:lnSpc>
                <a:spcPct val="100000"/>
              </a:lnSpc>
              <a:spcBef>
                <a:spcPct val="20000"/>
              </a:spcBef>
              <a:spcAft>
                <a:spcPts val="1200"/>
              </a:spcAft>
              <a:buClr>
                <a:srgbClr val="000000"/>
              </a:buClr>
              <a:buSzTx/>
              <a:buFont typeface="Wingdings" panose="05000000000000000000" pitchFamily="2" charset="2"/>
              <a:buChar char="§"/>
              <a:tabLst/>
              <a:defRPr/>
            </a:pPr>
            <a:endParaRPr kumimoji="0" lang="en-GB" sz="2000" b="0" i="0" u="none" strike="noStrike" kern="0" cap="none" spc="0" normalizeH="0" baseline="0" noProof="0" dirty="0">
              <a:ln>
                <a:noFill/>
              </a:ln>
              <a:solidFill>
                <a:srgbClr val="20AA63"/>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20000"/>
              </a:spcBef>
              <a:spcAft>
                <a:spcPts val="600"/>
              </a:spcAft>
              <a:buClr>
                <a:srgbClr val="FFFFFF"/>
              </a:buClr>
              <a:buSzTx/>
              <a:buFontTx/>
              <a:buNone/>
              <a:tabLst/>
              <a:defRPr/>
            </a:pPr>
            <a:endParaRPr kumimoji="0" lang="en-GB" sz="2400" b="1" i="0" u="none" strike="noStrike" kern="0" cap="none" spc="0" normalizeH="0" baseline="0" noProof="0" dirty="0">
              <a:ln>
                <a:noFill/>
              </a:ln>
              <a:solidFill>
                <a:srgbClr val="20AA63"/>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base" latinLnBrk="0" hangingPunct="1">
              <a:lnSpc>
                <a:spcPct val="100000"/>
              </a:lnSpc>
              <a:spcBef>
                <a:spcPct val="20000"/>
              </a:spcBef>
              <a:spcAft>
                <a:spcPts val="600"/>
              </a:spcAft>
              <a:buClr>
                <a:srgbClr val="FFFFFF"/>
              </a:buClr>
              <a:buSzTx/>
              <a:buFontTx/>
              <a:buChar char="•"/>
              <a:tabLst/>
              <a:defRPr/>
            </a:pPr>
            <a:endParaRPr kumimoji="0" lang="en-GB" sz="2400" b="1" i="0" u="none" strike="noStrike" kern="0" cap="none" spc="0" normalizeH="0" baseline="0" noProof="0" dirty="0">
              <a:ln>
                <a:noFill/>
              </a:ln>
              <a:solidFill>
                <a:srgbClr val="20AA6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22827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1344" y="791107"/>
            <a:ext cx="10972800" cy="936625"/>
          </a:xfrm>
        </p:spPr>
        <p:txBody>
          <a:bodyPr/>
          <a:lstStyle/>
          <a:p>
            <a:pPr algn="ctr"/>
            <a:r>
              <a:rPr lang="en-US" sz="2900" dirty="0">
                <a:solidFill>
                  <a:srgbClr val="20AA63"/>
                </a:solidFill>
                <a:latin typeface="EC Square Sans Pro" panose="020B0506040000020004" pitchFamily="34" charset="0"/>
              </a:rPr>
              <a:t>Future of Cohesion policy</a:t>
            </a:r>
          </a:p>
        </p:txBody>
      </p:sp>
      <p:sp>
        <p:nvSpPr>
          <p:cNvPr id="8" name="TextBox 7"/>
          <p:cNvSpPr txBox="1"/>
          <p:nvPr/>
        </p:nvSpPr>
        <p:spPr>
          <a:xfrm>
            <a:off x="767408" y="584210"/>
            <a:ext cx="6696744" cy="30777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400" b="1" i="0" u="none" strike="noStrike" kern="1200" cap="none" spc="0" normalizeH="0" baseline="0" noProof="0" dirty="0">
                <a:ln>
                  <a:noFill/>
                </a:ln>
                <a:solidFill>
                  <a:srgbClr val="FFFFFF">
                    <a:lumMod val="65000"/>
                  </a:srgbClr>
                </a:solidFill>
                <a:effectLst/>
                <a:uLnTx/>
                <a:uFillTx/>
                <a:latin typeface="EC Square Sans Pro" panose="020B0506040000020004" pitchFamily="34" charset="0"/>
                <a:ea typeface="+mn-ea"/>
                <a:cs typeface="+mn-cs"/>
              </a:rPr>
              <a:t>European Semester country report, Cohesion policy investments in 2021-2027</a:t>
            </a:r>
            <a:endParaRPr kumimoji="0" lang="en-GB" sz="1400" b="0" i="0" u="none" strike="noStrike" kern="1200" cap="none" spc="0" normalizeH="0" baseline="0" noProof="0" dirty="0">
              <a:ln>
                <a:noFill/>
              </a:ln>
              <a:solidFill>
                <a:srgbClr val="FFFFFF">
                  <a:lumMod val="65000"/>
                </a:srgbClr>
              </a:solidFill>
              <a:effectLst/>
              <a:uLnTx/>
              <a:uFillTx/>
              <a:latin typeface="EC Square Sans Pro" panose="020B0506040000020004" pitchFamily="34" charset="0"/>
              <a:ea typeface="+mn-ea"/>
              <a:cs typeface="+mn-cs"/>
            </a:endParaRPr>
          </a:p>
        </p:txBody>
      </p:sp>
      <p:sp>
        <p:nvSpPr>
          <p:cNvPr id="24" name="Title 1"/>
          <p:cNvSpPr txBox="1">
            <a:spLocks/>
          </p:cNvSpPr>
          <p:nvPr/>
        </p:nvSpPr>
        <p:spPr bwMode="auto">
          <a:xfrm>
            <a:off x="2953308" y="1367691"/>
            <a:ext cx="6203032" cy="72008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58775" indent="-358775" algn="l" rtl="0" eaLnBrk="1" fontAlgn="base" hangingPunct="1">
              <a:spcBef>
                <a:spcPct val="0"/>
              </a:spcBef>
              <a:spcAft>
                <a:spcPct val="0"/>
              </a:spcAft>
              <a:defRPr sz="3000" b="1">
                <a:solidFill>
                  <a:srgbClr val="0F5494"/>
                </a:solidFill>
                <a:latin typeface="+mj-lt"/>
                <a:ea typeface="+mj-ea"/>
                <a:cs typeface="+mj-cs"/>
              </a:defRPr>
            </a:lvl1pPr>
            <a:lvl2pPr marL="358775" indent="-358775" algn="l" rtl="0" eaLnBrk="1" fontAlgn="base" hangingPunct="1">
              <a:spcBef>
                <a:spcPct val="0"/>
              </a:spcBef>
              <a:spcAft>
                <a:spcPct val="0"/>
              </a:spcAft>
              <a:defRPr sz="3000" b="1">
                <a:solidFill>
                  <a:srgbClr val="0F5494"/>
                </a:solidFill>
                <a:latin typeface="Verdana" pitchFamily="34" charset="0"/>
              </a:defRPr>
            </a:lvl2pPr>
            <a:lvl3pPr marL="358775" indent="-358775" algn="l" rtl="0" eaLnBrk="1" fontAlgn="base" hangingPunct="1">
              <a:spcBef>
                <a:spcPct val="0"/>
              </a:spcBef>
              <a:spcAft>
                <a:spcPct val="0"/>
              </a:spcAft>
              <a:defRPr sz="3000" b="1">
                <a:solidFill>
                  <a:srgbClr val="0F5494"/>
                </a:solidFill>
                <a:latin typeface="Verdana" pitchFamily="34" charset="0"/>
              </a:defRPr>
            </a:lvl3pPr>
            <a:lvl4pPr marL="358775" indent="-358775" algn="l" rtl="0" eaLnBrk="1" fontAlgn="base" hangingPunct="1">
              <a:spcBef>
                <a:spcPct val="0"/>
              </a:spcBef>
              <a:spcAft>
                <a:spcPct val="0"/>
              </a:spcAft>
              <a:defRPr sz="3000" b="1">
                <a:solidFill>
                  <a:srgbClr val="0F5494"/>
                </a:solidFill>
                <a:latin typeface="Verdana" pitchFamily="34" charset="0"/>
              </a:defRPr>
            </a:lvl4pPr>
            <a:lvl5pPr marL="358775" indent="-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pPr marL="358775" marR="0" lvl="0" indent="-358775" algn="l" defTabSz="914400" rtl="0" eaLnBrk="1" fontAlgn="base" latinLnBrk="0" hangingPunct="1">
              <a:lnSpc>
                <a:spcPct val="100000"/>
              </a:lnSpc>
              <a:spcBef>
                <a:spcPct val="0"/>
              </a:spcBef>
              <a:spcAft>
                <a:spcPct val="0"/>
              </a:spcAft>
              <a:buClrTx/>
              <a:buSzTx/>
              <a:buFontTx/>
              <a:buNone/>
              <a:tabLst/>
              <a:defRPr/>
            </a:pPr>
            <a:r>
              <a:rPr kumimoji="0" lang="en-GB" sz="2900" b="1" i="0" u="none" strike="noStrike" kern="1200" cap="none" spc="0" normalizeH="0" baseline="0" noProof="0" dirty="0">
                <a:ln>
                  <a:noFill/>
                </a:ln>
                <a:solidFill>
                  <a:srgbClr val="20AA63"/>
                </a:solidFill>
                <a:effectLst/>
                <a:uLnTx/>
                <a:uFillTx/>
                <a:latin typeface="EC Square Sans Pro" panose="020B0506040000020004" pitchFamily="34" charset="0"/>
                <a:ea typeface="+mj-ea"/>
                <a:cs typeface="+mj-cs"/>
              </a:rPr>
              <a:t>Modernising ERDF, CF and ESF+</a:t>
            </a:r>
          </a:p>
        </p:txBody>
      </p:sp>
      <p:sp>
        <p:nvSpPr>
          <p:cNvPr id="10" name="Content Placeholder 2"/>
          <p:cNvSpPr txBox="1">
            <a:spLocks/>
          </p:cNvSpPr>
          <p:nvPr/>
        </p:nvSpPr>
        <p:spPr bwMode="auto">
          <a:xfrm>
            <a:off x="1271464" y="2276872"/>
            <a:ext cx="2520280" cy="39218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ts val="600"/>
              </a:spcAft>
              <a:buClr>
                <a:srgbClr val="FFFFFF"/>
              </a:buClr>
              <a:buSzTx/>
              <a:buFontTx/>
              <a:buNone/>
              <a:tabLst/>
              <a:defRPr/>
            </a:pPr>
            <a:r>
              <a:rPr kumimoji="0" lang="en-GB" sz="2400" b="1" i="0" u="none" strike="noStrike" kern="0" cap="none" spc="0" normalizeH="0" baseline="0" noProof="0" dirty="0">
                <a:ln>
                  <a:noFill/>
                </a:ln>
                <a:solidFill>
                  <a:srgbClr val="20AA63"/>
                </a:solidFill>
                <a:effectLst/>
                <a:uLnTx/>
                <a:uFillTx/>
                <a:latin typeface="EC Square Sans Pro" panose="020B0506040000020004" pitchFamily="34" charset="0"/>
                <a:cs typeface="Arial" panose="020B0604020202020204" pitchFamily="34" charset="0"/>
              </a:rPr>
              <a:t>Modernising investment</a:t>
            </a:r>
          </a:p>
          <a:p>
            <a:pPr marL="342900" marR="0" lvl="0" indent="-342900" algn="l" defTabSz="914400" rtl="0" eaLnBrk="1" fontAlgn="base" latinLnBrk="0" hangingPunct="1">
              <a:lnSpc>
                <a:spcPct val="100000"/>
              </a:lnSpc>
              <a:spcBef>
                <a:spcPct val="20000"/>
              </a:spcBef>
              <a:spcAft>
                <a:spcPts val="1200"/>
              </a:spcAft>
              <a:buClr>
                <a:srgbClr val="000000"/>
              </a:buClr>
              <a:buSzTx/>
              <a:buFont typeface="Wingdings" panose="05000000000000000000" pitchFamily="2" charset="2"/>
              <a:buChar char="§"/>
              <a:tabLst/>
              <a:defRPr/>
            </a:pPr>
            <a:r>
              <a:rPr kumimoji="0" lang="en-GB"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Focus on smart, low carbon and inclusive growth</a:t>
            </a:r>
          </a:p>
          <a:p>
            <a:pPr marL="342900" marR="0" lvl="0" indent="-342900" algn="l" defTabSz="914400" rtl="0" eaLnBrk="1" fontAlgn="base" latinLnBrk="0" hangingPunct="1">
              <a:lnSpc>
                <a:spcPct val="100000"/>
              </a:lnSpc>
              <a:spcBef>
                <a:spcPct val="20000"/>
              </a:spcBef>
              <a:spcAft>
                <a:spcPts val="1200"/>
              </a:spcAft>
              <a:buClr>
                <a:srgbClr val="000000"/>
              </a:buClr>
              <a:buSzTx/>
              <a:buFont typeface="Wingdings" panose="05000000000000000000" pitchFamily="2" charset="2"/>
              <a:buChar char="§"/>
              <a:tabLst/>
              <a:defRPr/>
            </a:pPr>
            <a:r>
              <a:rPr kumimoji="0" lang="en-GB"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Link to Semester</a:t>
            </a:r>
          </a:p>
          <a:p>
            <a:pPr marL="342900" marR="0" lvl="0" indent="-342900" algn="l" defTabSz="914400" rtl="0" eaLnBrk="1" fontAlgn="base" latinLnBrk="0" hangingPunct="1">
              <a:lnSpc>
                <a:spcPct val="100000"/>
              </a:lnSpc>
              <a:spcBef>
                <a:spcPct val="20000"/>
              </a:spcBef>
              <a:spcAft>
                <a:spcPts val="1200"/>
              </a:spcAft>
              <a:buClr>
                <a:srgbClr val="000000"/>
              </a:buClr>
              <a:buSzTx/>
              <a:buFont typeface="Wingdings" panose="05000000000000000000" pitchFamily="2" charset="2"/>
              <a:buChar char="§"/>
              <a:tabLst/>
              <a:defRPr/>
            </a:pP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Enabling</a:t>
            </a: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conditions</a:t>
            </a:r>
            <a:endParaRPr kumimoji="0" lang="en-GB"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endParaRPr>
          </a:p>
        </p:txBody>
      </p:sp>
      <p:sp>
        <p:nvSpPr>
          <p:cNvPr id="11" name="Content Placeholder 2"/>
          <p:cNvSpPr txBox="1">
            <a:spLocks/>
          </p:cNvSpPr>
          <p:nvPr/>
        </p:nvSpPr>
        <p:spPr bwMode="auto">
          <a:xfrm>
            <a:off x="3863752" y="2312034"/>
            <a:ext cx="3600400" cy="39218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0F5494"/>
              </a:buClr>
              <a:buFont typeface="Arial" pitchFamily="34" charset="0"/>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F5494"/>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ts val="600"/>
              </a:spcAft>
              <a:buClr>
                <a:srgbClr val="0F5494"/>
              </a:buClr>
              <a:buSzTx/>
              <a:buFont typeface="Arial" pitchFamily="34" charset="0"/>
              <a:buNone/>
              <a:tabLst/>
              <a:defRPr/>
            </a:pPr>
            <a:r>
              <a:rPr kumimoji="0" lang="en-GB" sz="2400" b="1" i="0" u="none" strike="noStrike" kern="0" cap="none" spc="0" normalizeH="0" baseline="0" noProof="0" dirty="0">
                <a:ln>
                  <a:noFill/>
                </a:ln>
                <a:solidFill>
                  <a:srgbClr val="20AA63"/>
                </a:solidFill>
                <a:effectLst/>
                <a:uLnTx/>
                <a:uFillTx/>
                <a:latin typeface="EC Square Sans Pro" panose="020B0506040000020004" pitchFamily="34" charset="0"/>
                <a:cs typeface="Arial" panose="020B0604020202020204" pitchFamily="34" charset="0"/>
              </a:rPr>
              <a:t>Flexible</a:t>
            </a:r>
          </a:p>
          <a:p>
            <a:pPr marL="342900" marR="0" lvl="0" indent="-342900" algn="l" defTabSz="914400" rtl="0" eaLnBrk="1" fontAlgn="base" latinLnBrk="0" hangingPunct="1">
              <a:lnSpc>
                <a:spcPct val="100000"/>
              </a:lnSpc>
              <a:spcBef>
                <a:spcPct val="20000"/>
              </a:spcBef>
              <a:spcAft>
                <a:spcPts val="1200"/>
              </a:spcAft>
              <a:buClr>
                <a:srgbClr val="000000"/>
              </a:buClr>
              <a:buSzTx/>
              <a:buFont typeface="Wingdings" panose="05000000000000000000" pitchFamily="2" charset="2"/>
              <a:buChar char="§"/>
              <a:tabLst/>
              <a:defRPr/>
            </a:pP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Mid-term</a:t>
            </a: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review</a:t>
            </a:r>
            <a:endPar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00000"/>
              </a:lnSpc>
              <a:spcBef>
                <a:spcPct val="20000"/>
              </a:spcBef>
              <a:spcAft>
                <a:spcPts val="1200"/>
              </a:spcAft>
              <a:buClr>
                <a:srgbClr val="000000"/>
              </a:buClr>
              <a:buSzTx/>
              <a:buFont typeface="Wingdings" panose="05000000000000000000" pitchFamily="2" charset="2"/>
              <a:buChar char="§"/>
              <a:tabLst/>
              <a:defRPr/>
            </a:pPr>
            <a:r>
              <a:rPr kumimoji="0" lang="en-GB"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Adapt to emerging circumstances, e.g.</a:t>
            </a:r>
          </a:p>
          <a:p>
            <a:pPr marL="342900" marR="0" lvl="0" indent="-342900" algn="l" defTabSz="914400" rtl="0" eaLnBrk="1" fontAlgn="base" latinLnBrk="0" hangingPunct="1">
              <a:lnSpc>
                <a:spcPct val="100000"/>
              </a:lnSpc>
              <a:spcBef>
                <a:spcPct val="20000"/>
              </a:spcBef>
              <a:spcAft>
                <a:spcPts val="1200"/>
              </a:spcAft>
              <a:buClr>
                <a:srgbClr val="000000"/>
              </a:buClr>
              <a:buSzTx/>
              <a:buFont typeface="Courier New" panose="02070309020205020404" pitchFamily="49" charset="0"/>
              <a:buChar char="o"/>
              <a:tabLst/>
              <a:defRPr/>
            </a:pPr>
            <a:r>
              <a:rPr kumimoji="0" lang="en-GB"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Migration</a:t>
            </a:r>
          </a:p>
          <a:p>
            <a:pPr marL="342900" marR="0" lvl="0" indent="-342900" algn="l" defTabSz="914400" rtl="0" eaLnBrk="1" fontAlgn="base" latinLnBrk="0" hangingPunct="1">
              <a:lnSpc>
                <a:spcPct val="100000"/>
              </a:lnSpc>
              <a:spcBef>
                <a:spcPct val="20000"/>
              </a:spcBef>
              <a:spcAft>
                <a:spcPts val="1200"/>
              </a:spcAft>
              <a:buClr>
                <a:srgbClr val="000000"/>
              </a:buClr>
              <a:buSzTx/>
              <a:buFont typeface="Courier New" panose="02070309020205020404" pitchFamily="49" charset="0"/>
              <a:buChar char="o"/>
              <a:tabLst/>
              <a:defRPr/>
            </a:pP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Changes in </a:t>
            </a: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economy</a:t>
            </a: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linked</a:t>
            </a: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to globalisation, </a:t>
            </a: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technology</a:t>
            </a: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and </a:t>
            </a: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demography</a:t>
            </a:r>
            <a:endPar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endParaRPr>
          </a:p>
        </p:txBody>
      </p:sp>
      <p:sp>
        <p:nvSpPr>
          <p:cNvPr id="12" name="Content Placeholder 2"/>
          <p:cNvSpPr txBox="1">
            <a:spLocks/>
          </p:cNvSpPr>
          <p:nvPr/>
        </p:nvSpPr>
        <p:spPr bwMode="auto">
          <a:xfrm>
            <a:off x="7752184" y="2315492"/>
            <a:ext cx="4248472" cy="39218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0F5494"/>
              </a:buClr>
              <a:buFont typeface="Arial" pitchFamily="34" charset="0"/>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F5494"/>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ts val="600"/>
              </a:spcAft>
              <a:buClr>
                <a:srgbClr val="0F5494"/>
              </a:buClr>
              <a:buSzTx/>
              <a:buFont typeface="Arial" pitchFamily="34" charset="0"/>
              <a:buNone/>
              <a:tabLst/>
              <a:defRPr/>
            </a:pPr>
            <a:r>
              <a:rPr kumimoji="0" lang="en-GB" sz="2400" b="1" i="0" u="none" strike="noStrike" kern="0" cap="none" spc="0" normalizeH="0" baseline="0" noProof="0" dirty="0">
                <a:ln>
                  <a:noFill/>
                </a:ln>
                <a:solidFill>
                  <a:srgbClr val="20AA63"/>
                </a:solidFill>
                <a:effectLst/>
                <a:uLnTx/>
                <a:uFillTx/>
                <a:latin typeface="EC Square Sans Pro" panose="020B0506040000020004" pitchFamily="34" charset="0"/>
                <a:cs typeface="Arial" panose="020B0604020202020204" pitchFamily="34" charset="0"/>
              </a:rPr>
              <a:t>Simpler</a:t>
            </a:r>
          </a:p>
          <a:p>
            <a:pPr marL="342900" marR="0" lvl="0" indent="-342900" algn="l" defTabSz="914400" rtl="0" eaLnBrk="1" fontAlgn="base" latinLnBrk="0" hangingPunct="1">
              <a:lnSpc>
                <a:spcPct val="100000"/>
              </a:lnSpc>
              <a:spcBef>
                <a:spcPct val="20000"/>
              </a:spcBef>
              <a:spcAft>
                <a:spcPts val="1200"/>
              </a:spcAft>
              <a:buClr>
                <a:srgbClr val="000000"/>
              </a:buClr>
              <a:buSzTx/>
              <a:buFont typeface="Wingdings" panose="05000000000000000000" pitchFamily="2" charset="2"/>
              <a:buChar char="§"/>
              <a:tabLst/>
              <a:defRPr/>
            </a:pP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Easier</a:t>
            </a: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and </a:t>
            </a: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faster</a:t>
            </a: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to programme</a:t>
            </a:r>
          </a:p>
          <a:p>
            <a:pPr marL="342900" marR="0" lvl="0" indent="-342900" algn="l" defTabSz="914400" rtl="0" eaLnBrk="1" fontAlgn="base" latinLnBrk="0" hangingPunct="1">
              <a:lnSpc>
                <a:spcPct val="100000"/>
              </a:lnSpc>
              <a:spcBef>
                <a:spcPct val="20000"/>
              </a:spcBef>
              <a:spcAft>
                <a:spcPts val="1200"/>
              </a:spcAft>
              <a:buClr>
                <a:srgbClr val="000000"/>
              </a:buClr>
              <a:buSzTx/>
              <a:buFont typeface="Wingdings" panose="05000000000000000000" pitchFamily="2" charset="2"/>
              <a:buChar char="§"/>
              <a:tabLst/>
              <a:defRPr/>
            </a:pPr>
            <a:r>
              <a:rPr lang="fr-BE" sz="2300" b="0" i="0" dirty="0" err="1">
                <a:solidFill>
                  <a:srgbClr val="000000"/>
                </a:solidFill>
                <a:latin typeface="EC Square Sans Pro Thin" panose="020B0506040000020004" pitchFamily="34" charset="0"/>
                <a:ea typeface="Calibri" panose="020F0502020204030204" pitchFamily="34" charset="0"/>
                <a:cs typeface="Times New Roman" panose="02020603050405020304" pitchFamily="18" charset="0"/>
              </a:rPr>
              <a:t>Substantial</a:t>
            </a:r>
            <a:r>
              <a:rPr lang="fr-BE" sz="2300" b="0" i="0" dirty="0">
                <a:solidFill>
                  <a:srgbClr val="000000"/>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300" b="0" i="0" dirty="0" err="1">
                <a:solidFill>
                  <a:srgbClr val="000000"/>
                </a:solidFill>
                <a:latin typeface="EC Square Sans Pro Thin" panose="020B0506040000020004" pitchFamily="34" charset="0"/>
                <a:ea typeface="Calibri" panose="020F0502020204030204" pitchFamily="34" charset="0"/>
                <a:cs typeface="Times New Roman" panose="02020603050405020304" pitchFamily="18" charset="0"/>
              </a:rPr>
              <a:t>reduction</a:t>
            </a:r>
            <a:r>
              <a:rPr lang="fr-BE" sz="2300" b="0" i="0" dirty="0">
                <a:solidFill>
                  <a:srgbClr val="000000"/>
                </a:solidFill>
                <a:latin typeface="EC Square Sans Pro Thin" panose="020B0506040000020004" pitchFamily="34" charset="0"/>
                <a:ea typeface="Calibri" panose="020F0502020204030204" pitchFamily="34" charset="0"/>
                <a:cs typeface="Times New Roman" panose="02020603050405020304" pitchFamily="18" charset="0"/>
              </a:rPr>
              <a:t> of administrative </a:t>
            </a:r>
            <a:r>
              <a:rPr lang="fr-BE" sz="2300" b="0" i="0" dirty="0" err="1">
                <a:solidFill>
                  <a:srgbClr val="000000"/>
                </a:solidFill>
                <a:latin typeface="EC Square Sans Pro Thin" panose="020B0506040000020004" pitchFamily="34" charset="0"/>
                <a:ea typeface="Calibri" panose="020F0502020204030204" pitchFamily="34" charset="0"/>
                <a:cs typeface="Times New Roman" panose="02020603050405020304" pitchFamily="18" charset="0"/>
              </a:rPr>
              <a:t>cost</a:t>
            </a:r>
            <a:endParaRPr lang="fr-BE" sz="2300" b="0" i="0" dirty="0">
              <a:solidFill>
                <a:srgbClr val="000000"/>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marR="0" lvl="0" indent="-342900" algn="l" defTabSz="914400" rtl="0" eaLnBrk="1" fontAlgn="base" latinLnBrk="0" hangingPunct="1">
              <a:lnSpc>
                <a:spcPct val="100000"/>
              </a:lnSpc>
              <a:spcBef>
                <a:spcPct val="20000"/>
              </a:spcBef>
              <a:spcAft>
                <a:spcPts val="1200"/>
              </a:spcAft>
              <a:buClr>
                <a:srgbClr val="000000"/>
              </a:buClr>
              <a:buSzTx/>
              <a:buFont typeface="Wingdings" panose="05000000000000000000" pitchFamily="2" charset="2"/>
              <a:buChar char="§"/>
              <a:tabLst/>
              <a:defRPr/>
            </a:pP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Single audit </a:t>
            </a: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principle</a:t>
            </a: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and </a:t>
            </a: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proportionality</a:t>
            </a: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for </a:t>
            </a: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low</a:t>
            </a: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kumimoji="0" lang="fr-BE" sz="2300" b="0" i="0" u="none" strike="noStrike" kern="1200" cap="none" spc="0" normalizeH="0" baseline="0" noProof="0" dirty="0" err="1">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risk</a:t>
            </a:r>
            <a:r>
              <a:rPr kumimoji="0" lang="fr-BE" sz="2300" b="0" i="0"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programmes</a:t>
            </a:r>
          </a:p>
          <a:p>
            <a:pPr marL="0" marR="0" lvl="0" indent="0" algn="l" defTabSz="914400" rtl="0" eaLnBrk="1" fontAlgn="base" latinLnBrk="0" hangingPunct="1">
              <a:lnSpc>
                <a:spcPct val="100000"/>
              </a:lnSpc>
              <a:spcBef>
                <a:spcPct val="20000"/>
              </a:spcBef>
              <a:spcAft>
                <a:spcPts val="1200"/>
              </a:spcAft>
              <a:buClr>
                <a:srgbClr val="000000"/>
              </a:buClr>
              <a:buSzTx/>
              <a:buFont typeface="Arial" pitchFamily="34" charset="0"/>
              <a:buNone/>
              <a:tabLst/>
              <a:defRPr/>
            </a:pPr>
            <a:endParaRPr kumimoji="0" lang="en-US" sz="2400" b="0" i="1" u="none" strike="noStrike" kern="1200" cap="none" spc="0" normalizeH="0" baseline="0" noProof="0" dirty="0">
              <a:ln>
                <a:noFill/>
              </a:ln>
              <a:solidFill>
                <a:srgbClr val="000000"/>
              </a:solidFill>
              <a:effectLst/>
              <a:uLnTx/>
              <a:uFillTx/>
              <a:latin typeface="EC Square Sans Pro Thin" panose="020B0506040000020004" pitchFamily="34" charset="0"/>
              <a:ea typeface="Calibri" panose="020F0502020204030204" pitchFamily="34" charset="0"/>
              <a:cs typeface="Times New Roman" panose="02020603050405020304" pitchFamily="18" charset="0"/>
            </a:endParaRPr>
          </a:p>
        </p:txBody>
      </p:sp>
      <p:cxnSp>
        <p:nvCxnSpPr>
          <p:cNvPr id="13" name="Straight Connector 12"/>
          <p:cNvCxnSpPr/>
          <p:nvPr/>
        </p:nvCxnSpPr>
        <p:spPr bwMode="auto">
          <a:xfrm>
            <a:off x="7608168" y="2258630"/>
            <a:ext cx="0" cy="3834666"/>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bwMode="auto">
          <a:xfrm>
            <a:off x="3791744" y="2276872"/>
            <a:ext cx="0" cy="381642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167852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7552" y="732618"/>
            <a:ext cx="10972800" cy="936625"/>
          </a:xfrm>
        </p:spPr>
        <p:txBody>
          <a:bodyPr/>
          <a:lstStyle/>
          <a:p>
            <a:pPr algn="ctr"/>
            <a:r>
              <a:rPr lang="en-US" sz="2900" kern="1200" dirty="0">
                <a:solidFill>
                  <a:srgbClr val="20AA63"/>
                </a:solidFill>
                <a:latin typeface="EC Square Sans Pro" panose="020B0506040000020004" pitchFamily="34" charset="0"/>
              </a:rPr>
              <a:t>Future of Cohesion policy </a:t>
            </a:r>
          </a:p>
        </p:txBody>
      </p:sp>
      <p:sp>
        <p:nvSpPr>
          <p:cNvPr id="8" name="TextBox 7"/>
          <p:cNvSpPr txBox="1"/>
          <p:nvPr/>
        </p:nvSpPr>
        <p:spPr>
          <a:xfrm>
            <a:off x="767408" y="584210"/>
            <a:ext cx="6696744" cy="30777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400" b="1" i="0" u="none" strike="noStrike" kern="1200" cap="none" spc="0" normalizeH="0" baseline="0" noProof="0" dirty="0">
                <a:ln>
                  <a:noFill/>
                </a:ln>
                <a:solidFill>
                  <a:srgbClr val="FFFFFF">
                    <a:lumMod val="65000"/>
                  </a:srgbClr>
                </a:solidFill>
                <a:effectLst/>
                <a:uLnTx/>
                <a:uFillTx/>
                <a:latin typeface="EC Square Sans Pro" panose="020B0506040000020004" pitchFamily="34" charset="0"/>
                <a:ea typeface="+mn-ea"/>
                <a:cs typeface="+mn-cs"/>
              </a:rPr>
              <a:t>European Semester country report, Cohesion policy investments in 2021-2027</a:t>
            </a:r>
            <a:endParaRPr kumimoji="0" lang="en-GB" sz="1400" b="0" i="0" u="none" strike="noStrike" kern="1200" cap="none" spc="0" normalizeH="0" baseline="0" noProof="0" dirty="0">
              <a:ln>
                <a:noFill/>
              </a:ln>
              <a:solidFill>
                <a:srgbClr val="FFFFFF">
                  <a:lumMod val="65000"/>
                </a:srgbClr>
              </a:solidFill>
              <a:effectLst/>
              <a:uLnTx/>
              <a:uFillTx/>
              <a:latin typeface="EC Square Sans Pro" panose="020B0506040000020004" pitchFamily="34" charset="0"/>
              <a:ea typeface="+mn-ea"/>
              <a:cs typeface="+mn-cs"/>
            </a:endParaRPr>
          </a:p>
        </p:txBody>
      </p:sp>
      <p:sp>
        <p:nvSpPr>
          <p:cNvPr id="7" name="Title 1"/>
          <p:cNvSpPr txBox="1">
            <a:spLocks/>
          </p:cNvSpPr>
          <p:nvPr/>
        </p:nvSpPr>
        <p:spPr bwMode="auto">
          <a:xfrm>
            <a:off x="695400" y="1340768"/>
            <a:ext cx="9937104" cy="72008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58775" indent="-358775" algn="l" rtl="0" eaLnBrk="1" fontAlgn="base" hangingPunct="1">
              <a:spcBef>
                <a:spcPct val="0"/>
              </a:spcBef>
              <a:spcAft>
                <a:spcPct val="0"/>
              </a:spcAft>
              <a:defRPr sz="3000" b="1">
                <a:solidFill>
                  <a:srgbClr val="0F5494"/>
                </a:solidFill>
                <a:latin typeface="+mj-lt"/>
                <a:ea typeface="+mj-ea"/>
                <a:cs typeface="+mj-cs"/>
              </a:defRPr>
            </a:lvl1pPr>
            <a:lvl2pPr marL="358775" indent="-358775" algn="l" rtl="0" eaLnBrk="1" fontAlgn="base" hangingPunct="1">
              <a:spcBef>
                <a:spcPct val="0"/>
              </a:spcBef>
              <a:spcAft>
                <a:spcPct val="0"/>
              </a:spcAft>
              <a:defRPr sz="3000" b="1">
                <a:solidFill>
                  <a:srgbClr val="0F5494"/>
                </a:solidFill>
                <a:latin typeface="Verdana" pitchFamily="34" charset="0"/>
              </a:defRPr>
            </a:lvl2pPr>
            <a:lvl3pPr marL="358775" indent="-358775" algn="l" rtl="0" eaLnBrk="1" fontAlgn="base" hangingPunct="1">
              <a:spcBef>
                <a:spcPct val="0"/>
              </a:spcBef>
              <a:spcAft>
                <a:spcPct val="0"/>
              </a:spcAft>
              <a:defRPr sz="3000" b="1">
                <a:solidFill>
                  <a:srgbClr val="0F5494"/>
                </a:solidFill>
                <a:latin typeface="Verdana" pitchFamily="34" charset="0"/>
              </a:defRPr>
            </a:lvl3pPr>
            <a:lvl4pPr marL="358775" indent="-358775" algn="l" rtl="0" eaLnBrk="1" fontAlgn="base" hangingPunct="1">
              <a:spcBef>
                <a:spcPct val="0"/>
              </a:spcBef>
              <a:spcAft>
                <a:spcPct val="0"/>
              </a:spcAft>
              <a:defRPr sz="3000" b="1">
                <a:solidFill>
                  <a:srgbClr val="0F5494"/>
                </a:solidFill>
                <a:latin typeface="Verdana" pitchFamily="34" charset="0"/>
              </a:defRPr>
            </a:lvl4pPr>
            <a:lvl5pPr marL="358775" indent="-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pPr marL="358775" marR="0" lvl="0" indent="-358775" algn="ctr" defTabSz="914400" rtl="0" eaLnBrk="1" fontAlgn="base" latinLnBrk="0" hangingPunct="1">
              <a:lnSpc>
                <a:spcPct val="100000"/>
              </a:lnSpc>
              <a:spcBef>
                <a:spcPct val="0"/>
              </a:spcBef>
              <a:spcAft>
                <a:spcPct val="0"/>
              </a:spcAft>
              <a:buClrTx/>
              <a:buSzTx/>
              <a:buFontTx/>
              <a:buNone/>
              <a:tabLst/>
              <a:defRPr/>
            </a:pPr>
            <a:r>
              <a:rPr kumimoji="0" lang="en-GB" sz="2900" b="1" i="0" u="none" strike="noStrike" kern="1200" cap="none" spc="0" normalizeH="0" baseline="0" noProof="0" dirty="0" smtClean="0">
                <a:ln>
                  <a:noFill/>
                </a:ln>
                <a:solidFill>
                  <a:srgbClr val="20AA63"/>
                </a:solidFill>
                <a:effectLst/>
                <a:uLnTx/>
                <a:uFillTx/>
                <a:latin typeface="EC Square Sans Pro" panose="020B0506040000020004" pitchFamily="34" charset="0"/>
                <a:ea typeface="+mj-ea"/>
                <a:cs typeface="+mj-cs"/>
              </a:rPr>
              <a:t>ERDF / ESF+ Thematic </a:t>
            </a:r>
            <a:r>
              <a:rPr kumimoji="0" lang="en-GB" sz="2900" b="1" i="0" u="none" strike="noStrike" kern="1200" cap="none" spc="0" normalizeH="0" baseline="0" noProof="0" dirty="0">
                <a:ln>
                  <a:noFill/>
                </a:ln>
                <a:solidFill>
                  <a:srgbClr val="20AA63"/>
                </a:solidFill>
                <a:effectLst/>
                <a:uLnTx/>
                <a:uFillTx/>
                <a:latin typeface="EC Square Sans Pro" panose="020B0506040000020004" pitchFamily="34" charset="0"/>
                <a:ea typeface="+mj-ea"/>
                <a:cs typeface="+mj-cs"/>
              </a:rPr>
              <a:t>Concentration in Poland</a:t>
            </a:r>
          </a:p>
        </p:txBody>
      </p:sp>
      <p:sp>
        <p:nvSpPr>
          <p:cNvPr id="10" name="TextBox 9"/>
          <p:cNvSpPr txBox="1"/>
          <p:nvPr/>
        </p:nvSpPr>
        <p:spPr>
          <a:xfrm>
            <a:off x="1127448" y="2060849"/>
            <a:ext cx="10297144" cy="4573816"/>
          </a:xfrm>
          <a:prstGeom prst="rect">
            <a:avLst/>
          </a:prstGeom>
          <a:noFill/>
        </p:spPr>
        <p:txBody>
          <a:bodyPr wrap="square" rtlCol="0">
            <a:spAutoFit/>
          </a:bodyPr>
          <a:lstStyle/>
          <a:p>
            <a:pPr lvl="0" defTabSz="514337" fontAlgn="auto">
              <a:lnSpc>
                <a:spcPct val="115000"/>
              </a:lnSpc>
              <a:spcBef>
                <a:spcPts val="563"/>
              </a:spcBef>
              <a:spcAft>
                <a:spcPts val="0"/>
              </a:spcAft>
              <a:buClr>
                <a:srgbClr val="20AA63"/>
              </a:buClr>
              <a:defRPr/>
            </a:pPr>
            <a:r>
              <a:rPr lang="en-US" sz="21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Total allocations for cohesion policy in million EUR in current prices:  </a:t>
            </a: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72 335 (ERDF including Interreg: 45 895, CF: 12 144; ESF+: 14 297)</a:t>
            </a:r>
          </a:p>
          <a:p>
            <a:pPr lvl="0" defTabSz="514337" fontAlgn="auto">
              <a:lnSpc>
                <a:spcPct val="115000"/>
              </a:lnSpc>
              <a:spcBef>
                <a:spcPts val="563"/>
              </a:spcBef>
              <a:spcAft>
                <a:spcPts val="0"/>
              </a:spcAft>
              <a:buClr>
                <a:srgbClr val="20AA63"/>
              </a:buClr>
              <a:defRPr/>
            </a:pP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Thematic concentration amounts: </a:t>
            </a:r>
          </a:p>
          <a:p>
            <a:pPr lvl="0" defTabSz="514337" fontAlgn="auto">
              <a:lnSpc>
                <a:spcPct val="115000"/>
              </a:lnSpc>
              <a:spcBef>
                <a:spcPts val="563"/>
              </a:spcBef>
              <a:spcAft>
                <a:spcPts val="0"/>
              </a:spcAft>
              <a:buClr>
                <a:srgbClr val="20AA63"/>
              </a:buClr>
              <a:defRPr/>
            </a:pP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For </a:t>
            </a:r>
            <a:r>
              <a:rPr lang="en-US" sz="21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ERDF</a:t>
            </a: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US" sz="21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PO1</a:t>
            </a: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EUR 15 855 million (35 % of ERDF)</a:t>
            </a:r>
          </a:p>
          <a:p>
            <a:pPr defTabSz="514337" fontAlgn="auto">
              <a:lnSpc>
                <a:spcPct val="115000"/>
              </a:lnSpc>
              <a:spcBef>
                <a:spcPts val="563"/>
              </a:spcBef>
              <a:spcAft>
                <a:spcPts val="0"/>
              </a:spcAft>
              <a:buClr>
                <a:srgbClr val="20AA63"/>
              </a:buClr>
              <a:defRPr/>
            </a:pP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US" sz="21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PO2</a:t>
            </a: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US" sz="21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GB" sz="21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EUR </a:t>
            </a:r>
            <a:r>
              <a:rPr lang="en-GB"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13 590 million </a:t>
            </a: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(30 % of ERDF)</a:t>
            </a:r>
          </a:p>
          <a:p>
            <a:pPr lvl="0" defTabSz="514337" fontAlgn="auto">
              <a:lnSpc>
                <a:spcPct val="115000"/>
              </a:lnSpc>
              <a:spcBef>
                <a:spcPts val="563"/>
              </a:spcBef>
              <a:spcAft>
                <a:spcPts val="0"/>
              </a:spcAft>
              <a:buClr>
                <a:srgbClr val="20AA63"/>
              </a:buClr>
              <a:defRPr/>
            </a:pP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At least 6% sustainable urban development	EUR 2 718 million</a:t>
            </a:r>
          </a:p>
          <a:p>
            <a:pPr lvl="0" defTabSz="514337" fontAlgn="auto">
              <a:lnSpc>
                <a:spcPct val="115000"/>
              </a:lnSpc>
              <a:spcBef>
                <a:spcPts val="563"/>
              </a:spcBef>
              <a:spcAft>
                <a:spcPts val="0"/>
              </a:spcAft>
              <a:buClr>
                <a:srgbClr val="20AA63"/>
              </a:buClr>
              <a:defRPr/>
            </a:pP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For </a:t>
            </a:r>
            <a:r>
              <a:rPr lang="en-US" sz="21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ESF+</a:t>
            </a: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EUR 14 297 million</a:t>
            </a:r>
          </a:p>
          <a:p>
            <a:pPr lvl="0" defTabSz="514337" fontAlgn="auto">
              <a:lnSpc>
                <a:spcPct val="115000"/>
              </a:lnSpc>
              <a:spcBef>
                <a:spcPts val="563"/>
              </a:spcBef>
              <a:spcAft>
                <a:spcPts val="0"/>
              </a:spcAft>
              <a:buClr>
                <a:srgbClr val="20AA63"/>
              </a:buClr>
              <a:defRPr/>
            </a:pP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a:t>
            </a:r>
            <a:r>
              <a:rPr lang="en-US" sz="21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 </a:t>
            </a: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least 25% social inclusion +			</a:t>
            </a:r>
            <a:r>
              <a:rPr lang="en-US" sz="21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EUR </a:t>
            </a: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3 574 million</a:t>
            </a:r>
          </a:p>
          <a:p>
            <a:pPr lvl="0" defTabSz="514337" fontAlgn="auto">
              <a:lnSpc>
                <a:spcPct val="115000"/>
              </a:lnSpc>
              <a:spcBef>
                <a:spcPts val="563"/>
              </a:spcBef>
              <a:spcAft>
                <a:spcPts val="0"/>
              </a:spcAft>
              <a:buClr>
                <a:srgbClr val="20AA63"/>
              </a:buClr>
              <a:defRPr/>
            </a:pP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at least 2% material deprivation 		</a:t>
            </a:r>
            <a:r>
              <a:rPr lang="en-US" sz="21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EUR </a:t>
            </a:r>
            <a:r>
              <a:rPr lang="en-US" sz="21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286 million</a:t>
            </a:r>
          </a:p>
          <a:p>
            <a:pPr lvl="0" defTabSz="685783" fontAlgn="auto">
              <a:lnSpc>
                <a:spcPct val="115000"/>
              </a:lnSpc>
              <a:spcBef>
                <a:spcPts val="750"/>
              </a:spcBef>
              <a:spcAft>
                <a:spcPts val="0"/>
              </a:spcAft>
              <a:buClr>
                <a:srgbClr val="20AA63"/>
              </a:buClr>
            </a:pPr>
            <a:endParaRPr lang="en-US" sz="2800" b="0" i="1" dirty="0">
              <a:solidFill>
                <a:schemeClr val="tx1"/>
              </a:solidFill>
              <a:latin typeface="EC Square Sans Pro Thin" panose="020B05060400000200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44827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67408" y="584210"/>
            <a:ext cx="6696744" cy="30777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400" b="1" i="0" u="none" strike="noStrike" kern="1200" cap="none" spc="0" normalizeH="0" baseline="0" noProof="0" dirty="0">
                <a:ln>
                  <a:noFill/>
                </a:ln>
                <a:solidFill>
                  <a:srgbClr val="FFFFFF">
                    <a:lumMod val="65000"/>
                  </a:srgbClr>
                </a:solidFill>
                <a:effectLst/>
                <a:uLnTx/>
                <a:uFillTx/>
                <a:latin typeface="EC Square Sans Pro" panose="020B0506040000020004" pitchFamily="34" charset="0"/>
                <a:ea typeface="+mn-ea"/>
                <a:cs typeface="+mn-cs"/>
              </a:rPr>
              <a:t>European Semester country report, Cohesion policy investments in 2021-2027</a:t>
            </a:r>
            <a:endParaRPr kumimoji="0" lang="en-GB" sz="1400" b="0" i="0" u="none" strike="noStrike" kern="1200" cap="none" spc="0" normalizeH="0" baseline="0" noProof="0" dirty="0">
              <a:ln>
                <a:noFill/>
              </a:ln>
              <a:solidFill>
                <a:srgbClr val="FFFFFF">
                  <a:lumMod val="65000"/>
                </a:srgbClr>
              </a:solidFill>
              <a:effectLst/>
              <a:uLnTx/>
              <a:uFillTx/>
              <a:latin typeface="EC Square Sans Pro" panose="020B0506040000020004" pitchFamily="34" charset="0"/>
              <a:ea typeface="+mn-ea"/>
              <a:cs typeface="+mn-cs"/>
            </a:endParaRPr>
          </a:p>
        </p:txBody>
      </p:sp>
      <p:sp>
        <p:nvSpPr>
          <p:cNvPr id="9" name="Title 4"/>
          <p:cNvSpPr>
            <a:spLocks noGrp="1"/>
          </p:cNvSpPr>
          <p:nvPr>
            <p:ph type="title"/>
          </p:nvPr>
        </p:nvSpPr>
        <p:spPr>
          <a:xfrm>
            <a:off x="1631504" y="1183504"/>
            <a:ext cx="8702544" cy="936625"/>
          </a:xfrm>
        </p:spPr>
        <p:txBody>
          <a:bodyPr/>
          <a:lstStyle/>
          <a:p>
            <a:pPr algn="ctr"/>
            <a:r>
              <a:rPr lang="en-US" sz="2900" dirty="0">
                <a:solidFill>
                  <a:srgbClr val="20AA63"/>
                </a:solidFill>
                <a:latin typeface="EC Square Sans Pro" panose="020B0506040000020004" pitchFamily="34" charset="0"/>
              </a:rPr>
              <a:t>Investment-relevant challenges in Poland</a:t>
            </a:r>
            <a:r>
              <a:rPr lang="en-GB" sz="29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r>
            <a:br>
              <a:rPr lang="en-GB" sz="29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br>
            <a:endParaRPr lang="en-GB" sz="2900" dirty="0">
              <a:solidFill>
                <a:srgbClr val="20AA63"/>
              </a:solidFill>
              <a:latin typeface="EC Square Sans Pro" panose="020B0506040000020004" pitchFamily="34" charset="0"/>
            </a:endParaRPr>
          </a:p>
        </p:txBody>
      </p:sp>
      <p:sp>
        <p:nvSpPr>
          <p:cNvPr id="11" name="TextBox 10"/>
          <p:cNvSpPr txBox="1"/>
          <p:nvPr/>
        </p:nvSpPr>
        <p:spPr>
          <a:xfrm>
            <a:off x="923406" y="1772816"/>
            <a:ext cx="10945216" cy="5245282"/>
          </a:xfrm>
          <a:prstGeom prst="rect">
            <a:avLst/>
          </a:prstGeom>
          <a:noFill/>
        </p:spPr>
        <p:txBody>
          <a:bodyPr wrap="square" rtlCol="0">
            <a:spAutoFit/>
          </a:bodyPr>
          <a:lstStyle/>
          <a:p>
            <a:pPr marL="342900" lvl="0" indent="-342900" defTabSz="685783" fontAlgn="auto">
              <a:lnSpc>
                <a:spcPct val="115000"/>
              </a:lnSpc>
              <a:spcBef>
                <a:spcPts val="750"/>
              </a:spcBef>
              <a:spcAft>
                <a:spcPts val="0"/>
              </a:spcAft>
              <a:buClr>
                <a:srgbClr val="20AA63"/>
              </a:buClr>
              <a:buFont typeface="Arial" panose="020B0604020202020204" pitchFamily="34" charset="0"/>
              <a:buChar char="•"/>
              <a:defRPr/>
            </a:pPr>
            <a:r>
              <a:rPr kumimoji="0" lang="en-US"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Low </a:t>
            </a:r>
            <a:r>
              <a:rPr kumimoji="0" lang="en-US" sz="2200" b="1"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innovation</a:t>
            </a:r>
            <a:r>
              <a:rPr kumimoji="0" lang="en-US"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performance, </a:t>
            </a:r>
            <a:r>
              <a:rPr kumimoji="0" lang="en-US" sz="2200" b="0" i="0" u="none" strike="noStrike" kern="1200" cap="none" spc="0" normalizeH="0" baseline="0" noProof="0" dirty="0" smtClean="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SMEs </a:t>
            </a:r>
            <a:r>
              <a:rPr kumimoji="0" lang="en-US"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slow </a:t>
            </a:r>
            <a:r>
              <a:rPr kumimoji="0" lang="en-US" sz="2200" b="1"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productivity</a:t>
            </a:r>
            <a:r>
              <a:rPr kumimoji="0" lang="en-US"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growth, insufficient use of </a:t>
            </a:r>
            <a:r>
              <a:rPr kumimoji="0" lang="en-US" sz="2200" b="1"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e-governance</a:t>
            </a:r>
            <a:r>
              <a:rPr kumimoji="0" lang="en-US" sz="2200" b="0"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rPr>
              <a:t>, </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limited access to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digitally skilled workforce</a:t>
            </a:r>
          </a:p>
          <a:p>
            <a:pPr marL="342900" indent="-342900" defTabSz="685783" fontAlgn="auto">
              <a:lnSpc>
                <a:spcPct val="115000"/>
              </a:lnSpc>
              <a:spcBef>
                <a:spcPts val="750"/>
              </a:spcBef>
              <a:spcAft>
                <a:spcPts val="0"/>
              </a:spcAft>
              <a:buClr>
                <a:srgbClr val="20AA63"/>
              </a:buClr>
              <a:buFont typeface="Arial" panose="020B0604020202020204" pitchFamily="34" charset="0"/>
              <a:buChar char="•"/>
              <a:defRPr/>
            </a:pP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Air pollution, </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dependence</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on coal</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challenges linked to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climate change</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too slow progress in recycling of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waste, urban </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wastewater not tackled adequately</a:t>
            </a:r>
            <a:endPar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defRPr/>
            </a:pP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Connectivity gaps, low share of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rail</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transport in freight, limited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public transport </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 rural areas and weak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intermodal urban mobility, </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low access to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ultra-fast internet </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defRPr/>
            </a:pP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Unsatisfactory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quality and outcomes of </a:t>
            </a:r>
            <a:r>
              <a:rPr lang="en-US" sz="2200"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education</a:t>
            </a:r>
            <a:r>
              <a:rPr lang="en-US" sz="2200" b="0"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low </a:t>
            </a:r>
            <a:r>
              <a:rPr lang="en-US" sz="2200" b="0"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labour</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market participation of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disadvantaged</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groups,  low access to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childcare</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underdeveloped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long-term care </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and community-based services, health system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too hospital-</a:t>
            </a:r>
            <a:r>
              <a:rPr lang="en-US" sz="2200"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centred</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and lacking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coordination</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defRPr/>
            </a:pPr>
            <a:r>
              <a:rPr lang="en-US" sz="2200"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US" sz="2200" b="0"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Striking</a:t>
            </a:r>
            <a:r>
              <a:rPr lang="en-US" sz="2200"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disparities </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at </a:t>
            </a:r>
            <a:r>
              <a:rPr lang="en-US" sz="2200" b="0"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sub-regional </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level, strong urban-rural divide, un-coordinated </a:t>
            </a:r>
            <a:r>
              <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spatial planning</a:t>
            </a:r>
            <a:r>
              <a:rPr lang="en-US" sz="2200" b="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progressing urban sprawl</a:t>
            </a:r>
            <a:endParaRPr lang="en-US" sz="2200"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Wingdings" panose="05000000000000000000" pitchFamily="2" charset="2"/>
              <a:buChar char="Ø"/>
              <a:defRPr/>
            </a:pPr>
            <a:endParaRPr kumimoji="0" lang="en-US" sz="2200" b="1" i="0" u="none" strike="noStrike" kern="1200" cap="none" spc="0" normalizeH="0" baseline="0" noProof="0" dirty="0">
              <a:ln>
                <a:noFill/>
              </a:ln>
              <a:solidFill>
                <a:srgbClr val="333333"/>
              </a:solidFill>
              <a:effectLst/>
              <a:uLnTx/>
              <a:uFillTx/>
              <a:latin typeface="EC Square Sans Pro Thin" panose="020B05060400000200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6159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080903"/>
            <a:ext cx="11233248" cy="1186801"/>
          </a:xfrm>
        </p:spPr>
        <p:txBody>
          <a:bodyPr/>
          <a:lstStyle/>
          <a:p>
            <a:pPr algn="ctr"/>
            <a:r>
              <a:rPr lang="en-US" sz="2800" dirty="0">
                <a:solidFill>
                  <a:srgbClr val="20AA63"/>
                </a:solidFill>
                <a:latin typeface="EC Square Sans Pro" panose="020B0506040000020004" pitchFamily="34" charset="0"/>
              </a:rPr>
              <a:t>Commission priorities for 2021-2027 </a:t>
            </a:r>
            <a:r>
              <a:rPr lang="en-US" sz="2800" dirty="0" smtClean="0">
                <a:solidFill>
                  <a:srgbClr val="20AA63"/>
                </a:solidFill>
                <a:latin typeface="EC Square Sans Pro" panose="020B0506040000020004" pitchFamily="34" charset="0"/>
              </a:rPr>
              <a:t/>
            </a:r>
            <a:br>
              <a:rPr lang="en-US" sz="2800" dirty="0" smtClean="0">
                <a:solidFill>
                  <a:srgbClr val="20AA63"/>
                </a:solidFill>
                <a:latin typeface="EC Square Sans Pro" panose="020B0506040000020004" pitchFamily="34" charset="0"/>
              </a:rPr>
            </a:br>
            <a:r>
              <a:rPr lang="en-US" sz="2800" dirty="0" smtClean="0">
                <a:solidFill>
                  <a:srgbClr val="20AA63"/>
                </a:solidFill>
                <a:latin typeface="EC Square Sans Pro" panose="020B0506040000020004" pitchFamily="34" charset="0"/>
              </a:rPr>
              <a:t>Cohesion Policy </a:t>
            </a:r>
            <a:r>
              <a:rPr lang="en-US" sz="2800" dirty="0">
                <a:solidFill>
                  <a:srgbClr val="20AA63"/>
                </a:solidFill>
                <a:latin typeface="EC Square Sans Pro" panose="020B0506040000020004" pitchFamily="34" charset="0"/>
              </a:rPr>
              <a:t>funding in Poland </a:t>
            </a:r>
            <a:br>
              <a:rPr lang="en-US" sz="2800" dirty="0">
                <a:solidFill>
                  <a:srgbClr val="20AA63"/>
                </a:solidFill>
                <a:latin typeface="EC Square Sans Pro" panose="020B0506040000020004" pitchFamily="34" charset="0"/>
              </a:rPr>
            </a:br>
            <a:r>
              <a:rPr lang="en-US" sz="2800" i="1" dirty="0">
                <a:solidFill>
                  <a:srgbClr val="20AA63"/>
                </a:solidFill>
                <a:latin typeface="EC Square Sans Pro" panose="020B0506040000020004" pitchFamily="34" charset="0"/>
              </a:rPr>
              <a:t>PO1: A smarter Europe</a:t>
            </a:r>
            <a:endParaRPr lang="en-GB" sz="2800" i="1" dirty="0">
              <a:solidFill>
                <a:srgbClr val="20AA63"/>
              </a:solidFill>
              <a:latin typeface="EC Square Sans Pro" panose="020B0506040000020004" pitchFamily="34" charset="0"/>
            </a:endParaRPr>
          </a:p>
        </p:txBody>
      </p:sp>
      <p:sp>
        <p:nvSpPr>
          <p:cNvPr id="7" name="TextBox 6"/>
          <p:cNvSpPr txBox="1"/>
          <p:nvPr/>
        </p:nvSpPr>
        <p:spPr>
          <a:xfrm>
            <a:off x="767408" y="584210"/>
            <a:ext cx="6696744" cy="307777"/>
          </a:xfrm>
          <a:prstGeom prst="rect">
            <a:avLst/>
          </a:prstGeom>
          <a:noFill/>
        </p:spPr>
        <p:txBody>
          <a:bodyPr wrap="square" rtlCol="0">
            <a:spAutoFit/>
          </a:bodyPr>
          <a:lstStyle/>
          <a:p>
            <a:r>
              <a:rPr lang="en-GB" sz="1400" dirty="0">
                <a:solidFill>
                  <a:schemeClr val="bg1">
                    <a:lumMod val="65000"/>
                  </a:schemeClr>
                </a:solidFill>
                <a:latin typeface="EC Square Sans Pro" panose="020B0506040000020004" pitchFamily="34" charset="0"/>
              </a:rPr>
              <a:t>European Semester country report, Cohesion policy investments in 2021-2027</a:t>
            </a:r>
            <a:endParaRPr lang="en-GB" sz="1400" b="0" dirty="0">
              <a:solidFill>
                <a:schemeClr val="bg1">
                  <a:lumMod val="65000"/>
                </a:schemeClr>
              </a:solidFill>
              <a:latin typeface="EC Square Sans Pro" panose="020B0506040000020004" pitchFamily="34" charset="0"/>
            </a:endParaRPr>
          </a:p>
        </p:txBody>
      </p:sp>
      <p:sp>
        <p:nvSpPr>
          <p:cNvPr id="6" name="TextBox 5"/>
          <p:cNvSpPr txBox="1"/>
          <p:nvPr/>
        </p:nvSpPr>
        <p:spPr>
          <a:xfrm>
            <a:off x="1127448" y="2492896"/>
            <a:ext cx="10105800" cy="4177939"/>
          </a:xfrm>
          <a:prstGeom prst="rect">
            <a:avLst/>
          </a:prstGeom>
          <a:noFill/>
        </p:spPr>
        <p:txBody>
          <a:bodyPr wrap="square" rtlCol="0">
            <a:spAutoFit/>
          </a:bodyPr>
          <a:lstStyle/>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GB"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Support </a:t>
            </a:r>
            <a:r>
              <a:rPr lang="en-GB" sz="22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R&amp;I business investments </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Facilitate</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business-science </a:t>
            </a:r>
            <a:r>
              <a:rPr lang="fr-BE" sz="22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cooperation</a:t>
            </a:r>
            <a:r>
              <a:rPr lang="fr-BE" sz="22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schemes</a:t>
            </a:r>
            <a:r>
              <a:rPr lang="fr-BE" sz="22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and </a:t>
            </a:r>
            <a:r>
              <a:rPr lang="fr-BE" sz="22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technology</a:t>
            </a:r>
            <a:r>
              <a:rPr lang="fr-BE" sz="22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transfer</a:t>
            </a:r>
            <a:endParaRPr lang="fr-BE" sz="22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Build</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critical</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research</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mass (for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applied</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research</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and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attract</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talent in smart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specialisation</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areas</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Enhancing</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R&amp;I networking and </a:t>
            </a:r>
            <a:r>
              <a:rPr lang="fr-BE" sz="22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cooperation</a:t>
            </a:r>
            <a:r>
              <a:rPr lang="fr-BE" sz="22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Support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measures</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increasing</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productivity</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such</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as </a:t>
            </a:r>
            <a:r>
              <a:rPr lang="fr-BE" sz="22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improvement</a:t>
            </a:r>
            <a:r>
              <a:rPr lang="fr-BE" sz="22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of </a:t>
            </a:r>
            <a:r>
              <a:rPr lang="fr-BE" sz="22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technology</a:t>
            </a:r>
            <a:endParaRPr lang="fr-BE" sz="22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Facilitate</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access</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to </a:t>
            </a:r>
            <a:r>
              <a:rPr lang="fr-BE" sz="22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advanced</a:t>
            </a:r>
            <a:r>
              <a:rPr lang="fr-BE" sz="22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business services</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Support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measures</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stimulating</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entrepreneurial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development</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including</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cluster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development</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and engagements of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SMEs</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in smart </a:t>
            </a:r>
            <a:r>
              <a:rPr lang="fr-BE" sz="22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specialisation</a:t>
            </a:r>
            <a:r>
              <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fr-BE" sz="2200" b="0" i="1" dirty="0" err="1"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processes</a:t>
            </a:r>
            <a:endParaRPr lang="fr-BE" sz="22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3599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196752"/>
            <a:ext cx="11233248" cy="1186801"/>
          </a:xfrm>
        </p:spPr>
        <p:txBody>
          <a:bodyPr/>
          <a:lstStyle/>
          <a:p>
            <a:pPr algn="ctr"/>
            <a:r>
              <a:rPr lang="en-US" sz="2800" dirty="0">
                <a:solidFill>
                  <a:srgbClr val="20AA63"/>
                </a:solidFill>
                <a:latin typeface="EC Square Sans Pro" panose="020B0506040000020004" pitchFamily="34" charset="0"/>
              </a:rPr>
              <a:t>Commission priorities for 2021-2027 </a:t>
            </a:r>
            <a:r>
              <a:rPr lang="en-US" sz="2800" dirty="0" smtClean="0">
                <a:solidFill>
                  <a:srgbClr val="20AA63"/>
                </a:solidFill>
                <a:latin typeface="EC Square Sans Pro" panose="020B0506040000020004" pitchFamily="34" charset="0"/>
              </a:rPr>
              <a:t/>
            </a:r>
            <a:br>
              <a:rPr lang="en-US" sz="2800" dirty="0" smtClean="0">
                <a:solidFill>
                  <a:srgbClr val="20AA63"/>
                </a:solidFill>
                <a:latin typeface="EC Square Sans Pro" panose="020B0506040000020004" pitchFamily="34" charset="0"/>
              </a:rPr>
            </a:br>
            <a:r>
              <a:rPr lang="en-US" sz="2800" dirty="0" smtClean="0">
                <a:solidFill>
                  <a:srgbClr val="20AA63"/>
                </a:solidFill>
                <a:latin typeface="EC Square Sans Pro" panose="020B0506040000020004" pitchFamily="34" charset="0"/>
              </a:rPr>
              <a:t>Cohesion Policy funding </a:t>
            </a:r>
            <a:r>
              <a:rPr lang="en-US" sz="2800" dirty="0">
                <a:solidFill>
                  <a:srgbClr val="20AA63"/>
                </a:solidFill>
                <a:latin typeface="EC Square Sans Pro" panose="020B0506040000020004" pitchFamily="34" charset="0"/>
              </a:rPr>
              <a:t>in Poland </a:t>
            </a:r>
            <a:br>
              <a:rPr lang="en-US" sz="2800" dirty="0">
                <a:solidFill>
                  <a:srgbClr val="20AA63"/>
                </a:solidFill>
                <a:latin typeface="EC Square Sans Pro" panose="020B0506040000020004" pitchFamily="34" charset="0"/>
              </a:rPr>
            </a:br>
            <a:r>
              <a:rPr lang="en-US" sz="2800" i="1" dirty="0">
                <a:solidFill>
                  <a:srgbClr val="20AA63"/>
                </a:solidFill>
                <a:latin typeface="EC Square Sans Pro" panose="020B0506040000020004" pitchFamily="34" charset="0"/>
              </a:rPr>
              <a:t>PO1: A smarter Europe</a:t>
            </a:r>
            <a:endParaRPr lang="en-GB" sz="2800" i="1" dirty="0">
              <a:solidFill>
                <a:srgbClr val="20AA63"/>
              </a:solidFill>
              <a:latin typeface="EC Square Sans Pro" panose="020B0506040000020004" pitchFamily="34" charset="0"/>
            </a:endParaRPr>
          </a:p>
        </p:txBody>
      </p:sp>
      <p:sp>
        <p:nvSpPr>
          <p:cNvPr id="7" name="TextBox 6"/>
          <p:cNvSpPr txBox="1"/>
          <p:nvPr/>
        </p:nvSpPr>
        <p:spPr>
          <a:xfrm>
            <a:off x="767408" y="584210"/>
            <a:ext cx="6696744" cy="307777"/>
          </a:xfrm>
          <a:prstGeom prst="rect">
            <a:avLst/>
          </a:prstGeom>
          <a:noFill/>
        </p:spPr>
        <p:txBody>
          <a:bodyPr wrap="square" rtlCol="0">
            <a:spAutoFit/>
          </a:bodyPr>
          <a:lstStyle/>
          <a:p>
            <a:r>
              <a:rPr lang="en-GB" sz="1400" dirty="0">
                <a:solidFill>
                  <a:schemeClr val="bg1">
                    <a:lumMod val="65000"/>
                  </a:schemeClr>
                </a:solidFill>
                <a:latin typeface="EC Square Sans Pro" panose="020B0506040000020004" pitchFamily="34" charset="0"/>
              </a:rPr>
              <a:t>European Semester country report, Cohesion policy investments in 2021-2027</a:t>
            </a:r>
            <a:endParaRPr lang="en-GB" sz="1400" b="0" dirty="0">
              <a:solidFill>
                <a:schemeClr val="bg1">
                  <a:lumMod val="65000"/>
                </a:schemeClr>
              </a:solidFill>
              <a:latin typeface="EC Square Sans Pro" panose="020B0506040000020004" pitchFamily="34" charset="0"/>
            </a:endParaRPr>
          </a:p>
        </p:txBody>
      </p:sp>
      <p:sp>
        <p:nvSpPr>
          <p:cNvPr id="6" name="TextBox 5"/>
          <p:cNvSpPr txBox="1"/>
          <p:nvPr/>
        </p:nvSpPr>
        <p:spPr>
          <a:xfrm>
            <a:off x="1271464" y="2708920"/>
            <a:ext cx="9793088" cy="5301964"/>
          </a:xfrm>
          <a:prstGeom prst="rect">
            <a:avLst/>
          </a:prstGeom>
          <a:noFill/>
        </p:spPr>
        <p:txBody>
          <a:bodyPr wrap="square" rtlCol="0">
            <a:spAutoFit/>
          </a:bodyPr>
          <a:lstStyle/>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Upscaling and accelerating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e-government</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Supporting the integration of digital technology by </a:t>
            </a:r>
            <a:r>
              <a:rPr lang="en-US" sz="24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SMEs; </a:t>
            </a:r>
            <a:endPar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Promoting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digital skills</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Developing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skills in smart </a:t>
            </a:r>
            <a:r>
              <a:rPr lang="en-US" sz="24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specialisation</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areas, innovative business models, technology transfers and innovation management, also as an integral part of other investments under Policy Objective 1;</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Strengthening of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work-based learning </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 smart </a:t>
            </a:r>
            <a:r>
              <a:rPr lang="en-US" sz="2400" b="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specialisation</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areas. </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endParaRPr lang="en-US" sz="20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endParaRPr lang="en-US" sz="20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endParaRPr lang="fr-BE" sz="2000" i="1" dirty="0" err="1">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lvl="0" defTabSz="685783" fontAlgn="auto">
              <a:lnSpc>
                <a:spcPct val="115000"/>
              </a:lnSpc>
              <a:spcBef>
                <a:spcPts val="750"/>
              </a:spcBef>
              <a:spcAft>
                <a:spcPts val="0"/>
              </a:spcAft>
              <a:buClr>
                <a:srgbClr val="20AA63"/>
              </a:buClr>
            </a:pPr>
            <a:endParaRPr lang="en-GB" sz="2000" b="0" dirty="0">
              <a:solidFill>
                <a:srgbClr val="333333"/>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07697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080903"/>
            <a:ext cx="11233248" cy="1186801"/>
          </a:xfrm>
        </p:spPr>
        <p:txBody>
          <a:bodyPr/>
          <a:lstStyle/>
          <a:p>
            <a:pPr algn="ctr"/>
            <a:r>
              <a:rPr lang="en-US" sz="2800" dirty="0">
                <a:solidFill>
                  <a:srgbClr val="20AA63"/>
                </a:solidFill>
                <a:latin typeface="EC Square Sans Pro" panose="020B0506040000020004" pitchFamily="34" charset="0"/>
              </a:rPr>
              <a:t>Commission priorities for </a:t>
            </a:r>
            <a:r>
              <a:rPr lang="en-US" sz="2800" dirty="0" smtClean="0">
                <a:solidFill>
                  <a:srgbClr val="20AA63"/>
                </a:solidFill>
                <a:latin typeface="EC Square Sans Pro" panose="020B0506040000020004" pitchFamily="34" charset="0"/>
              </a:rPr>
              <a:t>2021-2027</a:t>
            </a:r>
            <a:br>
              <a:rPr lang="en-US" sz="2800" dirty="0" smtClean="0">
                <a:solidFill>
                  <a:srgbClr val="20AA63"/>
                </a:solidFill>
                <a:latin typeface="EC Square Sans Pro" panose="020B0506040000020004" pitchFamily="34" charset="0"/>
              </a:rPr>
            </a:br>
            <a:r>
              <a:rPr lang="en-US" sz="2800" dirty="0" smtClean="0">
                <a:solidFill>
                  <a:srgbClr val="20AA63"/>
                </a:solidFill>
                <a:latin typeface="EC Square Sans Pro" panose="020B0506040000020004" pitchFamily="34" charset="0"/>
              </a:rPr>
              <a:t>Cohesion </a:t>
            </a:r>
            <a:r>
              <a:rPr lang="en-US" sz="2800" dirty="0">
                <a:solidFill>
                  <a:srgbClr val="20AA63"/>
                </a:solidFill>
                <a:latin typeface="EC Square Sans Pro" panose="020B0506040000020004" pitchFamily="34" charset="0"/>
              </a:rPr>
              <a:t>policy funding in Poland </a:t>
            </a:r>
            <a:br>
              <a:rPr lang="en-US" sz="2800" dirty="0">
                <a:solidFill>
                  <a:srgbClr val="20AA63"/>
                </a:solidFill>
                <a:latin typeface="EC Square Sans Pro" panose="020B0506040000020004" pitchFamily="34" charset="0"/>
              </a:rPr>
            </a:br>
            <a:r>
              <a:rPr lang="en-US" sz="2800" i="1" dirty="0">
                <a:solidFill>
                  <a:srgbClr val="20AA63"/>
                </a:solidFill>
                <a:latin typeface="EC Square Sans Pro" panose="020B0506040000020004" pitchFamily="34" charset="0"/>
              </a:rPr>
              <a:t>PO2: A greener, low carbon Europe</a:t>
            </a:r>
            <a:endParaRPr lang="en-GB" sz="2800" i="1" dirty="0">
              <a:solidFill>
                <a:srgbClr val="20AA63"/>
              </a:solidFill>
              <a:latin typeface="EC Square Sans Pro" panose="020B0506040000020004" pitchFamily="34" charset="0"/>
            </a:endParaRPr>
          </a:p>
        </p:txBody>
      </p:sp>
      <p:sp>
        <p:nvSpPr>
          <p:cNvPr id="7" name="TextBox 6"/>
          <p:cNvSpPr txBox="1"/>
          <p:nvPr/>
        </p:nvSpPr>
        <p:spPr>
          <a:xfrm>
            <a:off x="767408" y="584210"/>
            <a:ext cx="6696744" cy="307777"/>
          </a:xfrm>
          <a:prstGeom prst="rect">
            <a:avLst/>
          </a:prstGeom>
          <a:noFill/>
        </p:spPr>
        <p:txBody>
          <a:bodyPr wrap="square" rtlCol="0">
            <a:spAutoFit/>
          </a:bodyPr>
          <a:lstStyle/>
          <a:p>
            <a:r>
              <a:rPr lang="en-GB" sz="1400" dirty="0">
                <a:solidFill>
                  <a:schemeClr val="bg1">
                    <a:lumMod val="65000"/>
                  </a:schemeClr>
                </a:solidFill>
                <a:latin typeface="EC Square Sans Pro" panose="020B0506040000020004" pitchFamily="34" charset="0"/>
              </a:rPr>
              <a:t>European Semester country report, Cohesion policy investments in 2021-2027</a:t>
            </a:r>
            <a:endParaRPr lang="en-GB" sz="1400" b="0" dirty="0">
              <a:solidFill>
                <a:schemeClr val="bg1">
                  <a:lumMod val="65000"/>
                </a:schemeClr>
              </a:solidFill>
              <a:latin typeface="EC Square Sans Pro" panose="020B0506040000020004" pitchFamily="34" charset="0"/>
            </a:endParaRPr>
          </a:p>
        </p:txBody>
      </p:sp>
      <p:sp>
        <p:nvSpPr>
          <p:cNvPr id="4" name="TextBox 3"/>
          <p:cNvSpPr txBox="1"/>
          <p:nvPr/>
        </p:nvSpPr>
        <p:spPr>
          <a:xfrm>
            <a:off x="1127448" y="3144797"/>
            <a:ext cx="9937104" cy="2523768"/>
          </a:xfrm>
          <a:prstGeom prst="rect">
            <a:avLst/>
          </a:prstGeom>
          <a:noFill/>
        </p:spPr>
        <p:txBody>
          <a:bodyPr wrap="square" rtlCol="0">
            <a:spAutoFit/>
          </a:bodyPr>
          <a:lstStyle/>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IE" sz="24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Modernisation</a:t>
            </a:r>
            <a:r>
              <a:rPr lang="en-US" sz="24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of public and private </a:t>
            </a:r>
            <a:r>
              <a:rPr lang="en-US" sz="24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buildings, together with</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Replacement of obsolete coal boilers by </a:t>
            </a:r>
            <a:r>
              <a:rPr lang="en-US" sz="240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cleaner energy sources </a:t>
            </a:r>
            <a:r>
              <a:rPr lang="en-US" sz="24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(efficient district heating or individual boilers), as pointed out in the Catching-up Regions Initiative</a:t>
            </a:r>
          </a:p>
          <a:p>
            <a:pPr marL="342900" lvl="0" indent="-342900" defTabSz="685783" fontAlgn="auto">
              <a:lnSpc>
                <a:spcPct val="115000"/>
              </a:lnSpc>
              <a:spcBef>
                <a:spcPts val="750"/>
              </a:spcBef>
              <a:spcAft>
                <a:spcPts val="0"/>
              </a:spcAft>
              <a:buClr>
                <a:srgbClr val="20AA63"/>
              </a:buClr>
              <a:buFont typeface="Arial" panose="020B0604020202020204" pitchFamily="34" charset="0"/>
              <a:buChar char="•"/>
            </a:pPr>
            <a:r>
              <a:rPr lang="en-US" sz="24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Increase </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of </a:t>
            </a:r>
            <a:r>
              <a:rPr lang="en-US" sz="240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renewable energy</a:t>
            </a:r>
            <a:r>
              <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 production at small scale with </a:t>
            </a:r>
            <a:r>
              <a:rPr lang="en-US" sz="2400" b="0" i="1" dirty="0" smtClean="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rPr>
              <a:t>related infrastructure </a:t>
            </a:r>
            <a:endParaRPr lang="en-US" sz="2400" b="0" i="1" dirty="0">
              <a:solidFill>
                <a:srgbClr val="333333"/>
              </a:solidFill>
              <a:latin typeface="EC Square Sans Pro Thin" panose="020B0506040000020004" pitchFamily="34" charset="0"/>
              <a:ea typeface="Calibri" panose="020F0502020204030204" pitchFamily="34" charset="0"/>
              <a:cs typeface="Times New Roman" panose="02020603050405020304" pitchFamily="18" charset="0"/>
            </a:endParaRPr>
          </a:p>
          <a:p>
            <a:pPr lvl="0" defTabSz="685783" fontAlgn="auto">
              <a:lnSpc>
                <a:spcPct val="115000"/>
              </a:lnSpc>
              <a:spcBef>
                <a:spcPts val="750"/>
              </a:spcBef>
              <a:spcAft>
                <a:spcPts val="0"/>
              </a:spcAft>
              <a:buClr>
                <a:srgbClr val="20AA63"/>
              </a:buClr>
            </a:pPr>
            <a:endParaRPr lang="en-GB" sz="2400" b="0" dirty="0">
              <a:solidFill>
                <a:srgbClr val="333333"/>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028102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33176"/>
        </a:solidFill>
        <a:ln>
          <a:solidFill>
            <a:srgbClr val="133176"/>
          </a:solidFill>
        </a:ln>
      </a:spPr>
      <a:bodyPr anchor="ctr"/>
      <a:lstStyle>
        <a:defPPr algn="ctr" defTabSz="457200" fontAlgn="auto">
          <a:spcBef>
            <a:spcPts val="0"/>
          </a:spcBef>
          <a:spcAft>
            <a:spcPts val="0"/>
          </a:spcAft>
          <a:defRPr sz="1800" b="0"/>
        </a:defPPr>
      </a:lstStyle>
      <a:style>
        <a:lnRef idx="1">
          <a:schemeClr val="accent1"/>
        </a:lnRef>
        <a:fillRef idx="3">
          <a:schemeClr val="accent1"/>
        </a:fillRef>
        <a:effectRef idx="2">
          <a:schemeClr val="accent1"/>
        </a:effectRef>
        <a:fontRef idx="minor">
          <a:schemeClr val="lt1"/>
        </a:fontRef>
      </a: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7600" b="1" i="0" u="none" strike="noStrike" cap="none" normalizeH="0" baseline="0" smtClean="0">
            <a:ln>
              <a:noFill/>
            </a:ln>
            <a:solidFill>
              <a:srgbClr val="FFD624"/>
            </a:solidFill>
            <a:effectLst/>
            <a:latin typeface="Verdana" pitchFamily="34" charset="0"/>
          </a:defRPr>
        </a:defPPr>
      </a:lstStyle>
    </a:lnDef>
    <a:txDef>
      <a:spPr>
        <a:noFill/>
      </a:spPr>
      <a:bodyPr wrap="none" rtlCol="0">
        <a:spAutoFit/>
      </a:bodyPr>
      <a:lstStyle>
        <a:defPPr>
          <a:defRPr sz="2400" b="0" dirty="0" err="1" smtClean="0">
            <a:solidFill>
              <a:srgbClr val="0F5494"/>
            </a:solidFill>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EC_Collab_Reference xmlns="a9d6857d-b72b-4e00-addd-baf04c27d6c9" xsi:nil="true"/>
    <EC_Collab_DocumentLanguage xmlns="a9d6857d-b72b-4e00-addd-baf04c27d6c9">EN</EC_Collab_DocumentLanguage>
    <EC_Collab_Status xmlns="a9d6857d-b72b-4e00-addd-baf04c27d6c9">Not Started</EC_Collab_Status>
  </documentManagement>
</p:properties>
</file>

<file path=customXml/item2.xml><?xml version="1.0" encoding="utf-8"?>
<ct:contentTypeSchema xmlns:ct="http://schemas.microsoft.com/office/2006/metadata/contentType" xmlns:ma="http://schemas.microsoft.com/office/2006/metadata/properties/metaAttributes" ct:_="" ma:_="" ma:contentTypeName="EC Document" ma:contentTypeID="0x010100258AA79CEB83498886A3A0868112325000FB2D6B26272CFD41AC184CCFB7D112E4" ma:contentTypeVersion="2" ma:contentTypeDescription="Create a new document in this library." ma:contentTypeScope="" ma:versionID="72422e63b6bef837a647309432a378c2">
  <xsd:schema xmlns:xsd="http://www.w3.org/2001/XMLSchema" xmlns:xs="http://www.w3.org/2001/XMLSchema" xmlns:p="http://schemas.microsoft.com/office/2006/metadata/properties" xmlns:ns3="a9d6857d-b72b-4e00-addd-baf04c27d6c9" targetNamespace="http://schemas.microsoft.com/office/2006/metadata/properties" ma:root="true" ma:fieldsID="2da2bcd96b7fa0eace6680b4b90afb81" ns3:_="">
    <xsd:import namespace="a9d6857d-b72b-4e00-addd-baf04c27d6c9"/>
    <xsd:element name="properties">
      <xsd:complexType>
        <xsd:sequence>
          <xsd:element name="documentManagement">
            <xsd:complexType>
              <xsd:all>
                <xsd:element ref="ns3:EC_Collab_Reference" minOccurs="0"/>
                <xsd:element ref="ns3:EC_Collab_DocumentLanguage" minOccurs="0"/>
                <xsd:element ref="ns3:EC_Collab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d6857d-b72b-4e00-addd-baf04c27d6c9" elementFormDefault="qualified">
    <xsd:import namespace="http://schemas.microsoft.com/office/2006/documentManagement/types"/>
    <xsd:import namespace="http://schemas.microsoft.com/office/infopath/2007/PartnerControls"/>
    <xsd:element name="EC_Collab_Reference" ma:index="12" nillable="true" ma:displayName="Reference" ma:internalName="EC_Collab_Reference">
      <xsd:simpleType>
        <xsd:restriction base="dms:Text"/>
      </xsd:simpleType>
    </xsd:element>
    <xsd:element name="EC_Collab_DocumentLanguage" ma:index="13" nillable="true" ma:displayName="Language" ma:default="EN" ma:internalName="EC_Collab_DocumentLanguage" ma:readOnly="false">
      <xsd:simpleType>
        <xsd:restriction base="dms:Choice">
          <xsd:enumeration value="BG"/>
          <xsd:enumeration value="ES"/>
          <xsd:enumeration value="CS"/>
          <xsd:enumeration value="DA"/>
          <xsd:enumeration value="DE"/>
          <xsd:enumeration value="ET"/>
          <xsd:enumeration value="EL"/>
          <xsd:enumeration value="EN"/>
          <xsd:enumeration value="FR"/>
          <xsd:enumeration value="GA"/>
          <xsd:enumeration value="IT"/>
          <xsd:enumeration value="LT"/>
          <xsd:enumeration value="LV"/>
          <xsd:enumeration value="HU"/>
          <xsd:enumeration value="MT"/>
          <xsd:enumeration value="NL"/>
          <xsd:enumeration value="PL"/>
          <xsd:enumeration value="PT"/>
          <xsd:enumeration value="RO"/>
          <xsd:enumeration value="SK"/>
          <xsd:enumeration value="SL"/>
          <xsd:enumeration value="FI"/>
          <xsd:enumeration value="SV"/>
          <xsd:enumeration value="HR"/>
          <xsd:enumeration value="MK"/>
          <xsd:enumeration value="TR"/>
          <xsd:enumeration value="EU"/>
          <xsd:enumeration value="CA"/>
          <xsd:enumeration value="GL"/>
          <xsd:enumeration value="AB"/>
          <xsd:enumeration value="AA"/>
          <xsd:enumeration value="AF"/>
          <xsd:enumeration value="AK"/>
          <xsd:enumeration value="SQ"/>
          <xsd:enumeration value="AM"/>
          <xsd:enumeration value="AR"/>
          <xsd:enumeration value="AN"/>
          <xsd:enumeration value="HY"/>
          <xsd:enumeration value="AS"/>
          <xsd:enumeration value="AV"/>
          <xsd:enumeration value="AE"/>
          <xsd:enumeration value="AY"/>
          <xsd:enumeration value="AZ"/>
          <xsd:enumeration value="BM"/>
          <xsd:enumeration value="BA"/>
          <xsd:enumeration value="BE"/>
          <xsd:enumeration value="BN"/>
          <xsd:enumeration value="BH"/>
          <xsd:enumeration value="BI"/>
          <xsd:enumeration value="NB"/>
          <xsd:enumeration value="BS"/>
          <xsd:enumeration value="BR"/>
          <xsd:enumeration value="MY"/>
          <xsd:enumeration value="KM"/>
          <xsd:enumeration value="CH"/>
          <xsd:enumeration value="CE"/>
          <xsd:enumeration value="NY"/>
          <xsd:enumeration value="ZH"/>
          <xsd:enumeration value="CU"/>
          <xsd:enumeration value="CV"/>
          <xsd:enumeration value="KW"/>
          <xsd:enumeration value="CO"/>
          <xsd:enumeration value="CR"/>
          <xsd:enumeration value="DV"/>
          <xsd:enumeration value="DZ"/>
          <xsd:enumeration value="EO"/>
          <xsd:enumeration value="EE"/>
          <xsd:enumeration value="FO"/>
          <xsd:enumeration value="FJ"/>
          <xsd:enumeration value="FF"/>
          <xsd:enumeration value="GD"/>
          <xsd:enumeration value="LG"/>
          <xsd:enumeration value="KA"/>
          <xsd:enumeration value="GN"/>
          <xsd:enumeration value="GU"/>
          <xsd:enumeration value="HT"/>
          <xsd:enumeration value="HA"/>
          <xsd:enumeration value="HE"/>
          <xsd:enumeration value="HZ"/>
          <xsd:enumeration value="HI"/>
          <xsd:enumeration value="HO"/>
          <xsd:enumeration value="IS"/>
          <xsd:enumeration value="IO"/>
          <xsd:enumeration value="IG"/>
          <xsd:enumeration value="ID"/>
          <xsd:enumeration value="IA"/>
          <xsd:enumeration value="IE"/>
          <xsd:enumeration value="IU"/>
          <xsd:enumeration value="IK"/>
          <xsd:enumeration value="JA"/>
          <xsd:enumeration value="JV"/>
          <xsd:enumeration value="KL"/>
          <xsd:enumeration value="KN"/>
          <xsd:enumeration value="KR"/>
          <xsd:enumeration value="KS"/>
          <xsd:enumeration value="KK"/>
          <xsd:enumeration value="KI"/>
          <xsd:enumeration value="RW"/>
          <xsd:enumeration value="KY"/>
          <xsd:enumeration value="KV"/>
          <xsd:enumeration value="KG"/>
          <xsd:enumeration value="KO"/>
          <xsd:enumeration value="KJ"/>
          <xsd:enumeration value="KU"/>
          <xsd:enumeration value="LO"/>
          <xsd:enumeration value="LA"/>
          <xsd:enumeration value="LI"/>
          <xsd:enumeration value="LN"/>
          <xsd:enumeration value="LU"/>
          <xsd:enumeration value="LB"/>
          <xsd:enumeration value="MG"/>
          <xsd:enumeration value="MS"/>
          <xsd:enumeration value="ML"/>
          <xsd:enumeration value="GV"/>
          <xsd:enumeration value="MI"/>
          <xsd:enumeration value="MR"/>
          <xsd:enumeration value="MH"/>
          <xsd:enumeration value="MN"/>
          <xsd:enumeration value="NA"/>
          <xsd:enumeration value="NV"/>
          <xsd:enumeration value="ND"/>
          <xsd:enumeration value="NR"/>
          <xsd:enumeration value="NG"/>
          <xsd:enumeration value="NE"/>
          <xsd:enumeration value="SE"/>
          <xsd:enumeration value="NO"/>
          <xsd:enumeration value="NN"/>
          <xsd:enumeration value="OC"/>
          <xsd:enumeration value="OJ"/>
          <xsd:enumeration value="OR"/>
          <xsd:enumeration value="OM"/>
          <xsd:enumeration value="OS"/>
          <xsd:enumeration value="PI"/>
          <xsd:enumeration value="PA"/>
          <xsd:enumeration value="FA"/>
          <xsd:enumeration value="PS"/>
          <xsd:enumeration value="QU"/>
          <xsd:enumeration value="RM"/>
          <xsd:enumeration value="RN"/>
          <xsd:enumeration value="RU"/>
          <xsd:enumeration value="SM"/>
          <xsd:enumeration value="SG"/>
          <xsd:enumeration value="SA"/>
          <xsd:enumeration value="SC"/>
          <xsd:enumeration value="SR"/>
          <xsd:enumeration value="SN"/>
          <xsd:enumeration value="II"/>
          <xsd:enumeration value="SD"/>
          <xsd:enumeration value="SI"/>
          <xsd:enumeration value="SO"/>
          <xsd:enumeration value="ST"/>
          <xsd:enumeration value="SU"/>
          <xsd:enumeration value="SW"/>
          <xsd:enumeration value="SS"/>
          <xsd:enumeration value="TL"/>
          <xsd:enumeration value="TY"/>
          <xsd:enumeration value="TG"/>
          <xsd:enumeration value="TA"/>
          <xsd:enumeration value="TT"/>
          <xsd:enumeration value="TE"/>
          <xsd:enumeration value="TH"/>
          <xsd:enumeration value="BO"/>
          <xsd:enumeration value="TI"/>
          <xsd:enumeration value="TO"/>
          <xsd:enumeration value="TS"/>
          <xsd:enumeration value="TN"/>
          <xsd:enumeration value="TK"/>
          <xsd:enumeration value="TW"/>
          <xsd:enumeration value="UG"/>
          <xsd:enumeration value="UK"/>
          <xsd:enumeration value="UR"/>
          <xsd:enumeration value="UZ"/>
          <xsd:enumeration value="VE"/>
          <xsd:enumeration value="VI"/>
          <xsd:enumeration value="VO"/>
          <xsd:enumeration value="WA"/>
          <xsd:enumeration value="CY"/>
          <xsd:enumeration value="FY"/>
          <xsd:enumeration value="WO"/>
          <xsd:enumeration value="XH"/>
          <xsd:enumeration value="YI"/>
          <xsd:enumeration value="YO"/>
          <xsd:enumeration value="ZA"/>
          <xsd:enumeration value="ZU"/>
        </xsd:restriction>
      </xsd:simpleType>
    </xsd:element>
    <xsd:element name="EC_Collab_Status" ma:index="14" ma:displayName="EC Status" ma:default="Not Started" ma:internalName="EC_Collab_Status">
      <xsd:simpleType>
        <xsd:restriction base="dms:Choice">
          <xsd:enumeration value="Not Started"/>
          <xsd:enumeration value="Draft"/>
          <xsd:enumeration value="Reviewed"/>
          <xsd:enumeration value="Scheduled"/>
          <xsd:enumeration value="Published"/>
          <xsd:enumeration value="Final"/>
          <xsd:enumeration value="Expir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9" ma:displayName="Author"/>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ma:index="8" ma:displayName="Subject"/>
        <xsd:element ref="dc:description" minOccurs="0" maxOccurs="1" ma:index="11" ma:displayName="Comments"/>
        <xsd:element name="keywords" minOccurs="0" maxOccurs="1" type="xsd:string" ma:index="10"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1987E7-689A-4317-9C76-DB9A65B4C07C}">
  <ds:schemaRefs>
    <ds:schemaRef ds:uri="http://purl.org/dc/terms/"/>
    <ds:schemaRef ds:uri="http://schemas.openxmlformats.org/package/2006/metadata/core-properties"/>
    <ds:schemaRef ds:uri="http://schemas.microsoft.com/office/2006/documentManagement/types"/>
    <ds:schemaRef ds:uri="http://schemas.microsoft.com/office/2006/metadata/properties"/>
    <ds:schemaRef ds:uri="a9d6857d-b72b-4e00-addd-baf04c27d6c9"/>
    <ds:schemaRef ds:uri="http://purl.org/dc/elements/1.1/"/>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6D08A2A4-02F8-4F76-A397-77E4F493E1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d6857d-b72b-4e00-addd-baf04c27d6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17985F-0B18-411B-AD34-FE0453DA689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3320</TotalTime>
  <Words>3430</Words>
  <Application>Microsoft Office PowerPoint</Application>
  <PresentationFormat>Widescreen</PresentationFormat>
  <Paragraphs>260</Paragraphs>
  <Slides>16</Slides>
  <Notes>16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16</vt:i4>
      </vt:variant>
    </vt:vector>
  </HeadingPairs>
  <TitlesOfParts>
    <vt:vector size="27" baseType="lpstr">
      <vt:lpstr>Arial</vt:lpstr>
      <vt:lpstr>Calibri</vt:lpstr>
      <vt:lpstr>Courier New</vt:lpstr>
      <vt:lpstr>EC Square Sans Pro</vt:lpstr>
      <vt:lpstr>EC Square Sans Pro Light</vt:lpstr>
      <vt:lpstr>EC Square Sans Pro Medium</vt:lpstr>
      <vt:lpstr>EC Square Sans Pro Thin</vt:lpstr>
      <vt:lpstr>Times New Roman</vt:lpstr>
      <vt:lpstr>Verdana</vt:lpstr>
      <vt:lpstr>Wingdings</vt:lpstr>
      <vt:lpstr>Default Design</vt:lpstr>
      <vt:lpstr>PowerPoint Presentation</vt:lpstr>
      <vt:lpstr>Strategic approach in Pomorskie</vt:lpstr>
      <vt:lpstr>Future of Cohesion policy </vt:lpstr>
      <vt:lpstr>Future of Cohesion policy</vt:lpstr>
      <vt:lpstr>Future of Cohesion policy </vt:lpstr>
      <vt:lpstr>Investment-relevant challenges in Poland </vt:lpstr>
      <vt:lpstr>Commission priorities for 2021-2027  Cohesion Policy funding in Poland  PO1: A smarter Europe</vt:lpstr>
      <vt:lpstr>Commission priorities for 2021-2027  Cohesion Policy funding in Poland  PO1: A smarter Europe</vt:lpstr>
      <vt:lpstr>Commission priorities for 2021-2027 Cohesion policy funding in Poland  PO2: A greener, low carbon Europe</vt:lpstr>
      <vt:lpstr>Commission priorities for 2021-2027  Cohesion policy funding in Poland  PO2: A greener, low carbon Europe</vt:lpstr>
      <vt:lpstr>Commission priorities for 2021-2027  Cohesion policy funding in Poland  PO3: A more connected Europe </vt:lpstr>
      <vt:lpstr>Commission priorities for 2021-2027  Cohesion Policy funding in Poland  PO4: A more social Europe </vt:lpstr>
      <vt:lpstr>Commission priorities for 2021-2027  Cohesion Policy funding in Poland  PO4: A more social Europe </vt:lpstr>
      <vt:lpstr>Commission priorities for 2021-2027  Cohesion policy funding in Poland  PO5: A Europe closer to citizens </vt:lpstr>
      <vt:lpstr>Commission priorities for 2021-2027  Cohesion policy funding in Poland  Factors for effective delivery of Cohesion Policy</vt:lpstr>
      <vt:lpstr>Conclusion and next steps</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PLASSART Chloe (REGIO-EXT)</dc:creator>
  <cp:lastModifiedBy>TODD Christopher (REGIO)</cp:lastModifiedBy>
  <cp:revision>186</cp:revision>
  <cp:lastPrinted>2019-04-09T10:10:20Z</cp:lastPrinted>
  <dcterms:created xsi:type="dcterms:W3CDTF">2019-01-31T11:10:11Z</dcterms:created>
  <dcterms:modified xsi:type="dcterms:W3CDTF">2019-04-09T12:40:04Z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0x010100258AA79CEB83498886A3A0868112325000FB2D6B26272CFD41AC184CCFB7D112E4</vt:lpwstr>
  </property>
</Properties>
</file>